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6" r:id="rId2"/>
    <p:sldId id="257" r:id="rId3"/>
    <p:sldId id="259" r:id="rId4"/>
    <p:sldId id="258" r:id="rId5"/>
    <p:sldId id="260" r:id="rId6"/>
    <p:sldId id="261" r:id="rId7"/>
    <p:sldId id="262"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65" autoAdjust="0"/>
    <p:restoredTop sz="94660"/>
  </p:normalViewPr>
  <p:slideViewPr>
    <p:cSldViewPr snapToGrid="0">
      <p:cViewPr varScale="1">
        <p:scale>
          <a:sx n="63" d="100"/>
          <a:sy n="63" d="100"/>
        </p:scale>
        <p:origin x="547"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2442102/渡邉 諒" userId="59c0d9ba-044b-4dd1-b845-bb019044a560" providerId="ADAL" clId="{6D94D891-B33B-418C-B16A-330FC10FB3D0}"/>
    <pc:docChg chg="delSld">
      <pc:chgData name="g2442102/渡邉 諒" userId="59c0d9ba-044b-4dd1-b845-bb019044a560" providerId="ADAL" clId="{6D94D891-B33B-418C-B16A-330FC10FB3D0}" dt="2026-01-05T09:17:11.717" v="0" actId="47"/>
      <pc:docMkLst>
        <pc:docMk/>
      </pc:docMkLst>
      <pc:sldChg chg="del">
        <pc:chgData name="g2442102/渡邉 諒" userId="59c0d9ba-044b-4dd1-b845-bb019044a560" providerId="ADAL" clId="{6D94D891-B33B-418C-B16A-330FC10FB3D0}" dt="2026-01-05T09:17:11.717" v="0" actId="47"/>
        <pc:sldMkLst>
          <pc:docMk/>
          <pc:sldMk cId="1455827592" sldId="256"/>
        </pc:sldMkLst>
      </pc:sldChg>
    </pc:docChg>
  </pc:docChgLst>
</pc:chgInfo>
</file>

<file path=ppt/media/image1.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02EFEB2A-D862-411E-963D-25B6AA0AED80}" type="datetimeFigureOut">
              <a:rPr kumimoji="1" lang="ja-JP" altLang="en-US" smtClean="0"/>
              <a:t>2026/1/5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C9D50B4-C104-42AD-A2DE-C1F2B47EB7F7}"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1070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2EFEB2A-D862-411E-963D-25B6AA0AED80}" type="datetimeFigureOut">
              <a:rPr kumimoji="1" lang="ja-JP" altLang="en-US" smtClean="0"/>
              <a:t>2026/1/5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C9D50B4-C104-42AD-A2DE-C1F2B47EB7F7}" type="slidenum">
              <a:rPr kumimoji="1" lang="ja-JP" altLang="en-US" smtClean="0"/>
              <a:t>‹#›</a:t>
            </a:fld>
            <a:endParaRPr kumimoji="1" lang="ja-JP" altLang="en-US"/>
          </a:p>
        </p:txBody>
      </p:sp>
    </p:spTree>
    <p:extLst>
      <p:ext uri="{BB962C8B-B14F-4D97-AF65-F5344CB8AC3E}">
        <p14:creationId xmlns:p14="http://schemas.microsoft.com/office/powerpoint/2010/main" val="109220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2EFEB2A-D862-411E-963D-25B6AA0AED80}" type="datetimeFigureOut">
              <a:rPr kumimoji="1" lang="ja-JP" altLang="en-US" smtClean="0"/>
              <a:t>2026/1/5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C9D50B4-C104-42AD-A2DE-C1F2B47EB7F7}" type="slidenum">
              <a:rPr kumimoji="1" lang="ja-JP" altLang="en-US" smtClean="0"/>
              <a:t>‹#›</a:t>
            </a:fld>
            <a:endParaRPr kumimoji="1" lang="ja-JP" altLang="en-US"/>
          </a:p>
        </p:txBody>
      </p:sp>
    </p:spTree>
    <p:extLst>
      <p:ext uri="{BB962C8B-B14F-4D97-AF65-F5344CB8AC3E}">
        <p14:creationId xmlns:p14="http://schemas.microsoft.com/office/powerpoint/2010/main" val="3911560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2EFEB2A-D862-411E-963D-25B6AA0AED80}" type="datetimeFigureOut">
              <a:rPr kumimoji="1" lang="ja-JP" altLang="en-US" smtClean="0"/>
              <a:t>2026/1/5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C9D50B4-C104-42AD-A2DE-C1F2B47EB7F7}" type="slidenum">
              <a:rPr kumimoji="1" lang="ja-JP" altLang="en-US" smtClean="0"/>
              <a:t>‹#›</a:t>
            </a:fld>
            <a:endParaRPr kumimoji="1" lang="ja-JP" altLang="en-US"/>
          </a:p>
        </p:txBody>
      </p:sp>
    </p:spTree>
    <p:extLst>
      <p:ext uri="{BB962C8B-B14F-4D97-AF65-F5344CB8AC3E}">
        <p14:creationId xmlns:p14="http://schemas.microsoft.com/office/powerpoint/2010/main" val="238351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2EFEB2A-D862-411E-963D-25B6AA0AED80}" type="datetimeFigureOut">
              <a:rPr kumimoji="1" lang="ja-JP" altLang="en-US" smtClean="0"/>
              <a:t>2026/1/5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2C9D50B4-C104-42AD-A2DE-C1F2B47EB7F7}"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0904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02EFEB2A-D862-411E-963D-25B6AA0AED80}" type="datetimeFigureOut">
              <a:rPr kumimoji="1" lang="ja-JP" altLang="en-US" smtClean="0"/>
              <a:t>2026/1/5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C9D50B4-C104-42AD-A2DE-C1F2B47EB7F7}" type="slidenum">
              <a:rPr kumimoji="1" lang="ja-JP" altLang="en-US" smtClean="0"/>
              <a:t>‹#›</a:t>
            </a:fld>
            <a:endParaRPr kumimoji="1" lang="ja-JP" altLang="en-US"/>
          </a:p>
        </p:txBody>
      </p:sp>
    </p:spTree>
    <p:extLst>
      <p:ext uri="{BB962C8B-B14F-4D97-AF65-F5344CB8AC3E}">
        <p14:creationId xmlns:p14="http://schemas.microsoft.com/office/powerpoint/2010/main" val="23166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097280" y="2582334"/>
            <a:ext cx="4937760" cy="33782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17920" y="2582334"/>
            <a:ext cx="4937760" cy="33782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02EFEB2A-D862-411E-963D-25B6AA0AED80}" type="datetimeFigureOut">
              <a:rPr kumimoji="1" lang="ja-JP" altLang="en-US" smtClean="0"/>
              <a:t>2026/1/5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2C9D50B4-C104-42AD-A2DE-C1F2B47EB7F7}" type="slidenum">
              <a:rPr kumimoji="1" lang="ja-JP" altLang="en-US" smtClean="0"/>
              <a:t>‹#›</a:t>
            </a:fld>
            <a:endParaRPr kumimoji="1" lang="ja-JP" altLang="en-US"/>
          </a:p>
        </p:txBody>
      </p:sp>
    </p:spTree>
    <p:extLst>
      <p:ext uri="{BB962C8B-B14F-4D97-AF65-F5344CB8AC3E}">
        <p14:creationId xmlns:p14="http://schemas.microsoft.com/office/powerpoint/2010/main" val="21127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02EFEB2A-D862-411E-963D-25B6AA0AED80}" type="datetimeFigureOut">
              <a:rPr kumimoji="1" lang="ja-JP" altLang="en-US" smtClean="0"/>
              <a:t>2026/1/5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2C9D50B4-C104-42AD-A2DE-C1F2B47EB7F7}" type="slidenum">
              <a:rPr kumimoji="1" lang="ja-JP" altLang="en-US" smtClean="0"/>
              <a:t>‹#›</a:t>
            </a:fld>
            <a:endParaRPr kumimoji="1" lang="ja-JP" altLang="en-US"/>
          </a:p>
        </p:txBody>
      </p:sp>
    </p:spTree>
    <p:extLst>
      <p:ext uri="{BB962C8B-B14F-4D97-AF65-F5344CB8AC3E}">
        <p14:creationId xmlns:p14="http://schemas.microsoft.com/office/powerpoint/2010/main" val="22471053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
        <p:nvSpPr>
          <p:cNvPr id="7" name="Date Placeholder 6"/>
          <p:cNvSpPr>
            <a:spLocks noGrp="1"/>
          </p:cNvSpPr>
          <p:nvPr>
            <p:ph type="dt" sz="half" idx="10"/>
          </p:nvPr>
        </p:nvSpPr>
        <p:spPr/>
        <p:txBody>
          <a:bodyPr/>
          <a:lstStyle/>
          <a:p>
            <a:fld id="{02EFEB2A-D862-411E-963D-25B6AA0AED80}" type="datetimeFigureOut">
              <a:rPr kumimoji="1" lang="ja-JP" altLang="en-US" smtClean="0"/>
              <a:t>2026/1/5</a:t>
            </a:fld>
            <a:endParaRPr kumimoji="1" lang="ja-JP"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kumimoji="1" lang="ja-JP" altLang="en-US"/>
          </a:p>
        </p:txBody>
      </p:sp>
      <p:sp>
        <p:nvSpPr>
          <p:cNvPr id="9" name="Slide Number Placeholder 8"/>
          <p:cNvSpPr>
            <a:spLocks noGrp="1"/>
          </p:cNvSpPr>
          <p:nvPr>
            <p:ph type="sldNum" sz="quarter" idx="12"/>
          </p:nvPr>
        </p:nvSpPr>
        <p:spPr/>
        <p:txBody>
          <a:bodyPr/>
          <a:lstStyle/>
          <a:p>
            <a:fld id="{2C9D50B4-C104-42AD-A2DE-C1F2B47EB7F7}" type="slidenum">
              <a:rPr kumimoji="1" lang="ja-JP" altLang="en-US" smtClean="0"/>
              <a:t>‹#›</a:t>
            </a:fld>
            <a:endParaRPr kumimoji="1" lang="ja-JP" altLang="en-US"/>
          </a:p>
        </p:txBody>
      </p:sp>
    </p:spTree>
    <p:extLst>
      <p:ext uri="{BB962C8B-B14F-4D97-AF65-F5344CB8AC3E}">
        <p14:creationId xmlns:p14="http://schemas.microsoft.com/office/powerpoint/2010/main" val="10654940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2EFEB2A-D862-411E-963D-25B6AA0AED80}" type="datetimeFigureOut">
              <a:rPr kumimoji="1" lang="ja-JP" altLang="en-US" smtClean="0"/>
              <a:t>2026/1/5</a:t>
            </a:fld>
            <a:endParaRPr kumimoji="1" lang="ja-JP"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C9D50B4-C104-42AD-A2DE-C1F2B47EB7F7}" type="slidenum">
              <a:rPr kumimoji="1" lang="ja-JP" altLang="en-US" smtClean="0"/>
              <a:t>‹#›</a:t>
            </a:fld>
            <a:endParaRPr kumimoji="1" lang="ja-JP" altLang="en-US"/>
          </a:p>
        </p:txBody>
      </p:sp>
    </p:spTree>
    <p:extLst>
      <p:ext uri="{BB962C8B-B14F-4D97-AF65-F5344CB8AC3E}">
        <p14:creationId xmlns:p14="http://schemas.microsoft.com/office/powerpoint/2010/main" val="1623198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2EFEB2A-D862-411E-963D-25B6AA0AED80}" type="datetimeFigureOut">
              <a:rPr kumimoji="1" lang="ja-JP" altLang="en-US" smtClean="0"/>
              <a:t>2026/1/5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2C9D50B4-C104-42AD-A2DE-C1F2B47EB7F7}" type="slidenum">
              <a:rPr kumimoji="1" lang="ja-JP" altLang="en-US" smtClean="0"/>
              <a:t>‹#›</a:t>
            </a:fld>
            <a:endParaRPr kumimoji="1" lang="ja-JP" altLang="en-US"/>
          </a:p>
        </p:txBody>
      </p:sp>
    </p:spTree>
    <p:extLst>
      <p:ext uri="{BB962C8B-B14F-4D97-AF65-F5344CB8AC3E}">
        <p14:creationId xmlns:p14="http://schemas.microsoft.com/office/powerpoint/2010/main" val="299488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2EFEB2A-D862-411E-963D-25B6AA0AED80}" type="datetimeFigureOut">
              <a:rPr kumimoji="1" lang="ja-JP" altLang="en-US" smtClean="0"/>
              <a:t>2026/1/5</a:t>
            </a:fld>
            <a:endParaRPr kumimoji="1" lang="ja-JP"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C9D50B4-C104-42AD-A2DE-C1F2B47EB7F7}" type="slidenum">
              <a:rPr kumimoji="1" lang="ja-JP" altLang="en-US" smtClean="0"/>
              <a:t>‹#›</a:t>
            </a:fld>
            <a:endParaRPr kumimoji="1" lang="ja-JP"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24159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テキスト ボックス 7">
            <a:extLst>
              <a:ext uri="{FF2B5EF4-FFF2-40B4-BE49-F238E27FC236}">
                <a16:creationId xmlns:a16="http://schemas.microsoft.com/office/drawing/2014/main" id="{CAD270DE-BF57-EAAA-9B62-3935430BA877}"/>
              </a:ext>
            </a:extLst>
          </p:cNvPr>
          <p:cNvSpPr txBox="1"/>
          <p:nvPr/>
        </p:nvSpPr>
        <p:spPr>
          <a:xfrm>
            <a:off x="653646" y="2271935"/>
            <a:ext cx="10884710" cy="1962076"/>
          </a:xfrm>
          <a:prstGeom prst="rect">
            <a:avLst/>
          </a:prstGeom>
          <a:noFill/>
        </p:spPr>
        <p:txBody>
          <a:bodyPr wrap="none" rtlCol="0">
            <a:spAutoFit/>
          </a:bodyPr>
          <a:lstStyle/>
          <a:p>
            <a:pPr algn="ctr">
              <a:lnSpc>
                <a:spcPct val="150000"/>
              </a:lnSpc>
            </a:pPr>
            <a:r>
              <a:rPr kumimoji="1" lang="ja-JP" altLang="en-US" sz="5400" b="1" dirty="0">
                <a:latin typeface="HGP創英角ﾎﾟｯﾌﾟ体" panose="040B0A00000000000000" pitchFamily="50" charset="-128"/>
                <a:ea typeface="HGP創英角ﾎﾟｯﾌﾟ体" panose="040B0A00000000000000" pitchFamily="50" charset="-128"/>
              </a:rPr>
              <a:t>ビジネスアナリスト</a:t>
            </a:r>
          </a:p>
          <a:p>
            <a:pPr algn="ctr">
              <a:lnSpc>
                <a:spcPct val="150000"/>
              </a:lnSpc>
            </a:pPr>
            <a:r>
              <a:rPr kumimoji="1" lang="ja-JP" altLang="en-US" sz="3200" b="1" dirty="0">
                <a:latin typeface="+mj-ea"/>
                <a:ea typeface="+mj-ea"/>
              </a:rPr>
              <a:t>ペルソナの定義と分析・モチベーショングラフ・ストーリーボード</a:t>
            </a:r>
            <a:endParaRPr kumimoji="1" lang="en-US" altLang="ja-JP" sz="3200" b="1" dirty="0">
              <a:latin typeface="+mj-ea"/>
              <a:ea typeface="+mj-ea"/>
            </a:endParaRPr>
          </a:p>
        </p:txBody>
      </p:sp>
      <p:sp>
        <p:nvSpPr>
          <p:cNvPr id="2" name="テキスト ボックス 1">
            <a:extLst>
              <a:ext uri="{FF2B5EF4-FFF2-40B4-BE49-F238E27FC236}">
                <a16:creationId xmlns:a16="http://schemas.microsoft.com/office/drawing/2014/main" id="{A7504F19-AB7E-AD73-461D-CC4095005594}"/>
              </a:ext>
            </a:extLst>
          </p:cNvPr>
          <p:cNvSpPr txBox="1"/>
          <p:nvPr/>
        </p:nvSpPr>
        <p:spPr>
          <a:xfrm>
            <a:off x="128337" y="5650832"/>
            <a:ext cx="8186857" cy="461665"/>
          </a:xfrm>
          <a:prstGeom prst="rect">
            <a:avLst/>
          </a:prstGeom>
          <a:noFill/>
        </p:spPr>
        <p:txBody>
          <a:bodyPr wrap="none" rtlCol="0">
            <a:spAutoFit/>
          </a:bodyPr>
          <a:lstStyle/>
          <a:p>
            <a:r>
              <a:rPr kumimoji="1" lang="ja-JP" altLang="en-US" sz="2400" dirty="0">
                <a:latin typeface="ＭＳ ゴシック" panose="020B0609070205080204" pitchFamily="49" charset="-128"/>
                <a:ea typeface="ＭＳ ゴシック" panose="020B0609070205080204" pitchFamily="49" charset="-128"/>
              </a:rPr>
              <a:t>チームメンバー：渡邉諒 </a:t>
            </a:r>
            <a:r>
              <a:rPr kumimoji="1" lang="en-US" altLang="ja-JP" sz="2400" dirty="0">
                <a:latin typeface="ＭＳ ゴシック" panose="020B0609070205080204" pitchFamily="49" charset="-128"/>
                <a:ea typeface="ＭＳ ゴシック" panose="020B0609070205080204" pitchFamily="49" charset="-128"/>
              </a:rPr>
              <a:t>(2442102)</a:t>
            </a:r>
            <a:r>
              <a:rPr kumimoji="1" lang="ja-JP" altLang="en-US" sz="2400" dirty="0">
                <a:latin typeface="ＭＳ ゴシック" panose="020B0609070205080204" pitchFamily="49" charset="-128"/>
                <a:ea typeface="ＭＳ ゴシック" panose="020B0609070205080204" pitchFamily="49" charset="-128"/>
              </a:rPr>
              <a:t>・田中誠真 </a:t>
            </a:r>
            <a:r>
              <a:rPr kumimoji="1" lang="en-US" altLang="ja-JP" sz="2400" dirty="0">
                <a:latin typeface="ＭＳ ゴシック" panose="020B0609070205080204" pitchFamily="49" charset="-128"/>
                <a:ea typeface="ＭＳ ゴシック" panose="020B0609070205080204" pitchFamily="49" charset="-128"/>
              </a:rPr>
              <a:t>(2442054)</a:t>
            </a:r>
            <a:endParaRPr kumimoji="1" lang="ja-JP" altLang="en-US" sz="24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3602387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94DF0D4F-5C7A-0C73-FF31-23122D0E3251}"/>
              </a:ext>
            </a:extLst>
          </p:cNvPr>
          <p:cNvSpPr txBox="1"/>
          <p:nvPr/>
        </p:nvSpPr>
        <p:spPr>
          <a:xfrm>
            <a:off x="1202135" y="676763"/>
            <a:ext cx="1569660" cy="923330"/>
          </a:xfrm>
          <a:prstGeom prst="rect">
            <a:avLst/>
          </a:prstGeom>
          <a:noFill/>
        </p:spPr>
        <p:txBody>
          <a:bodyPr wrap="none" rtlCol="0">
            <a:spAutoFit/>
          </a:bodyPr>
          <a:lstStyle/>
          <a:p>
            <a:r>
              <a:rPr kumimoji="1" lang="ja-JP" altLang="en-US" sz="5400" dirty="0">
                <a:latin typeface="HGP創英角ﾎﾟｯﾌﾟ体" panose="040B0A00000000000000" pitchFamily="50" charset="-128"/>
                <a:ea typeface="HGP創英角ﾎﾟｯﾌﾟ体" panose="040B0A00000000000000" pitchFamily="50" charset="-128"/>
              </a:rPr>
              <a:t>概要</a:t>
            </a:r>
          </a:p>
        </p:txBody>
      </p:sp>
      <p:sp>
        <p:nvSpPr>
          <p:cNvPr id="6" name="テキスト ボックス 5">
            <a:extLst>
              <a:ext uri="{FF2B5EF4-FFF2-40B4-BE49-F238E27FC236}">
                <a16:creationId xmlns:a16="http://schemas.microsoft.com/office/drawing/2014/main" id="{08657DC8-50D6-A289-BEB4-4A097DB1EF3D}"/>
              </a:ext>
            </a:extLst>
          </p:cNvPr>
          <p:cNvSpPr txBox="1"/>
          <p:nvPr/>
        </p:nvSpPr>
        <p:spPr>
          <a:xfrm>
            <a:off x="406885" y="1874728"/>
            <a:ext cx="11378230" cy="4124206"/>
          </a:xfrm>
          <a:prstGeom prst="rect">
            <a:avLst/>
          </a:prstGeom>
          <a:noFill/>
        </p:spPr>
        <p:txBody>
          <a:bodyPr wrap="square" rtlCol="0">
            <a:spAutoFit/>
          </a:bodyPr>
          <a:lstStyle/>
          <a:p>
            <a:r>
              <a:rPr kumimoji="1" lang="ja-JP" altLang="en-US" sz="3200" dirty="0">
                <a:latin typeface="+mn-ea"/>
              </a:rPr>
              <a:t>背景・課題</a:t>
            </a:r>
            <a:endParaRPr kumimoji="1" lang="en-US" altLang="ja-JP" sz="3200" dirty="0">
              <a:latin typeface="+mn-ea"/>
            </a:endParaRPr>
          </a:p>
          <a:p>
            <a:endParaRPr kumimoji="1" lang="en-US" altLang="ja-JP" sz="3200" dirty="0">
              <a:latin typeface="+mn-ea"/>
            </a:endParaRPr>
          </a:p>
          <a:p>
            <a:pPr>
              <a:spcAft>
                <a:spcPts val="1800"/>
              </a:spcAft>
            </a:pPr>
            <a:r>
              <a:rPr lang="ja-JP" altLang="en-US" sz="2800" dirty="0"/>
              <a:t>・</a:t>
            </a:r>
            <a:r>
              <a:rPr lang="ja-JP" altLang="en-US" sz="2800" b="1" dirty="0"/>
              <a:t>関係性の希薄化</a:t>
            </a:r>
            <a:r>
              <a:rPr lang="en-US" altLang="ja-JP" sz="2800" b="1" dirty="0"/>
              <a:t>: </a:t>
            </a:r>
            <a:r>
              <a:rPr lang="ja-JP" altLang="en-US" sz="2800" dirty="0"/>
              <a:t>リモートワークや分業化により、業務連絡以外の会話が消滅。互いの「人となり」や「今の感情」が見えなくなっている。</a:t>
            </a:r>
            <a:endParaRPr kumimoji="1" lang="en-US" altLang="ja-JP" sz="2800" dirty="0">
              <a:latin typeface="+mn-ea"/>
            </a:endParaRPr>
          </a:p>
          <a:p>
            <a:pPr lvl="0" defTabSz="914400" eaLnBrk="0" fontAlgn="base" hangingPunct="0">
              <a:spcBef>
                <a:spcPct val="0"/>
              </a:spcBef>
              <a:spcAft>
                <a:spcPts val="1800"/>
              </a:spcAft>
            </a:pPr>
            <a:r>
              <a:rPr lang="ja-JP" altLang="en-US" sz="2800" dirty="0">
                <a:latin typeface="+mn-ea"/>
              </a:rPr>
              <a:t>・</a:t>
            </a:r>
            <a:r>
              <a:rPr lang="ja-JP" altLang="en-US" sz="2800" b="1" dirty="0"/>
              <a:t>情報の属人化と埋没：</a:t>
            </a:r>
            <a:r>
              <a:rPr lang="ja-JP" altLang="en-US" sz="2800" dirty="0"/>
              <a:t> 業務上の重要な知見やトラブル解決策が、チャットのログに流れてしまい、検索・再利用できない状態になっている。</a:t>
            </a:r>
            <a:endParaRPr lang="ja-JP" altLang="ja-JP" sz="2800" dirty="0">
              <a:latin typeface="+mn-ea"/>
            </a:endParaRPr>
          </a:p>
          <a:p>
            <a:pPr lvl="0" defTabSz="914400" eaLnBrk="0" fontAlgn="base" hangingPunct="0">
              <a:spcBef>
                <a:spcPct val="0"/>
              </a:spcBef>
              <a:spcAft>
                <a:spcPts val="1800"/>
              </a:spcAft>
            </a:pPr>
            <a:r>
              <a:rPr lang="ja-JP" altLang="en-US" sz="2800" dirty="0">
                <a:latin typeface="+mn-ea"/>
              </a:rPr>
              <a:t>・</a:t>
            </a:r>
            <a:r>
              <a:rPr lang="ja-JP" altLang="en-US" sz="2800" b="1" dirty="0"/>
              <a:t>不調の検知遅れ：</a:t>
            </a:r>
            <a:r>
              <a:rPr lang="ja-JP" altLang="en-US" sz="2800" dirty="0"/>
              <a:t> テキストだけの報告ではメンバーの「調子の波」が見えず、</a:t>
            </a:r>
            <a:r>
              <a:rPr lang="en-US" altLang="ja-JP" sz="2800" dirty="0"/>
              <a:t>SOS</a:t>
            </a:r>
            <a:r>
              <a:rPr lang="ja-JP" altLang="en-US" sz="2800" dirty="0"/>
              <a:t>を出せないままメンタル不調に陥るケースが発生している。</a:t>
            </a:r>
            <a:endParaRPr lang="ja-JP" altLang="ja-JP" sz="2800" dirty="0">
              <a:latin typeface="+mn-ea"/>
            </a:endParaRPr>
          </a:p>
        </p:txBody>
      </p:sp>
    </p:spTree>
    <p:extLst>
      <p:ext uri="{BB962C8B-B14F-4D97-AF65-F5344CB8AC3E}">
        <p14:creationId xmlns:p14="http://schemas.microsoft.com/office/powerpoint/2010/main" val="15920265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2364D-54C9-D6F6-0CF0-C9E77891A7A1}"/>
            </a:ext>
          </a:extLst>
        </p:cNvPr>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54CAEC88-5000-E7CD-6B22-C14B4637B13E}"/>
              </a:ext>
            </a:extLst>
          </p:cNvPr>
          <p:cNvSpPr txBox="1"/>
          <p:nvPr/>
        </p:nvSpPr>
        <p:spPr>
          <a:xfrm>
            <a:off x="1202135" y="676763"/>
            <a:ext cx="1569660" cy="923330"/>
          </a:xfrm>
          <a:prstGeom prst="rect">
            <a:avLst/>
          </a:prstGeom>
          <a:noFill/>
        </p:spPr>
        <p:txBody>
          <a:bodyPr wrap="none" rtlCol="0">
            <a:spAutoFit/>
          </a:bodyPr>
          <a:lstStyle/>
          <a:p>
            <a:r>
              <a:rPr kumimoji="1" lang="ja-JP" altLang="en-US" sz="5400" dirty="0">
                <a:latin typeface="HGP創英角ﾎﾟｯﾌﾟ体" panose="040B0A00000000000000" pitchFamily="50" charset="-128"/>
                <a:ea typeface="HGP創英角ﾎﾟｯﾌﾟ体" panose="040B0A00000000000000" pitchFamily="50" charset="-128"/>
              </a:rPr>
              <a:t>概要</a:t>
            </a:r>
          </a:p>
        </p:txBody>
      </p:sp>
      <p:sp>
        <p:nvSpPr>
          <p:cNvPr id="6" name="テキスト ボックス 5">
            <a:extLst>
              <a:ext uri="{FF2B5EF4-FFF2-40B4-BE49-F238E27FC236}">
                <a16:creationId xmlns:a16="http://schemas.microsoft.com/office/drawing/2014/main" id="{6E029BA2-DBDE-21A5-6175-5688B34FF5F0}"/>
              </a:ext>
            </a:extLst>
          </p:cNvPr>
          <p:cNvSpPr txBox="1"/>
          <p:nvPr/>
        </p:nvSpPr>
        <p:spPr>
          <a:xfrm>
            <a:off x="406885" y="1874728"/>
            <a:ext cx="11378230" cy="4062651"/>
          </a:xfrm>
          <a:prstGeom prst="rect">
            <a:avLst/>
          </a:prstGeom>
          <a:noFill/>
        </p:spPr>
        <p:txBody>
          <a:bodyPr wrap="square" rtlCol="0">
            <a:spAutoFit/>
          </a:bodyPr>
          <a:lstStyle/>
          <a:p>
            <a:pPr lvl="0" defTabSz="914400" eaLnBrk="0" fontAlgn="base" hangingPunct="0">
              <a:spcBef>
                <a:spcPct val="0"/>
              </a:spcBef>
              <a:spcAft>
                <a:spcPct val="0"/>
              </a:spcAft>
            </a:pPr>
            <a:r>
              <a:rPr lang="ja-JP" altLang="ja-JP" sz="3200" b="1" dirty="0">
                <a:latin typeface="Arial" panose="020B0604020202020204" pitchFamily="34" charset="0"/>
              </a:rPr>
              <a:t>ソリューション</a:t>
            </a:r>
            <a:endParaRPr lang="en-US" altLang="ja-JP" sz="3200" b="1" dirty="0">
              <a:latin typeface="Arial" panose="020B0604020202020204" pitchFamily="34" charset="0"/>
            </a:endParaRPr>
          </a:p>
          <a:p>
            <a:pPr lvl="0" defTabSz="914400" eaLnBrk="0" fontAlgn="base" hangingPunct="0">
              <a:spcBef>
                <a:spcPct val="0"/>
              </a:spcBef>
              <a:spcAft>
                <a:spcPct val="0"/>
              </a:spcAft>
            </a:pPr>
            <a:endParaRPr lang="en-US" altLang="ja-JP" sz="2800" dirty="0">
              <a:latin typeface="Arial" panose="020B0604020202020204" pitchFamily="34" charset="0"/>
            </a:endParaRPr>
          </a:p>
          <a:p>
            <a:pPr lvl="0" defTabSz="914400" eaLnBrk="0" fontAlgn="base" hangingPunct="0">
              <a:spcBef>
                <a:spcPct val="0"/>
              </a:spcBef>
              <a:spcAft>
                <a:spcPts val="1800"/>
              </a:spcAft>
            </a:pPr>
            <a:r>
              <a:rPr lang="ja-JP" altLang="en-US" sz="2800" dirty="0">
                <a:latin typeface="Arial" panose="020B0604020202020204" pitchFamily="34" charset="0"/>
              </a:rPr>
              <a:t>・</a:t>
            </a:r>
            <a:r>
              <a:rPr lang="ja-JP" altLang="en-US" sz="2800" b="1" dirty="0">
                <a:latin typeface="Arial" panose="020B0604020202020204" pitchFamily="34" charset="0"/>
              </a:rPr>
              <a:t>雑談と自己開示</a:t>
            </a:r>
            <a:r>
              <a:rPr lang="en-US" altLang="ja-JP" sz="2800" b="1" dirty="0">
                <a:latin typeface="Arial" panose="020B0604020202020204" pitchFamily="34" charset="0"/>
              </a:rPr>
              <a:t>: </a:t>
            </a:r>
            <a:r>
              <a:rPr lang="ja-JP" altLang="en-US" sz="2800" dirty="0"/>
              <a:t>「進捗管理ツール」から、業務報告と雑談をセットにして個性を共有する「チームビルディングツール」へ変革する。</a:t>
            </a:r>
            <a:endParaRPr lang="en-US" altLang="ja-JP" sz="2800" dirty="0">
              <a:latin typeface="Arial" panose="020B0604020202020204" pitchFamily="34" charset="0"/>
            </a:endParaRPr>
          </a:p>
          <a:p>
            <a:pPr lvl="0" defTabSz="914400" eaLnBrk="0" fontAlgn="base" hangingPunct="0">
              <a:spcBef>
                <a:spcPct val="0"/>
              </a:spcBef>
              <a:spcAft>
                <a:spcPts val="1800"/>
              </a:spcAft>
            </a:pPr>
            <a:r>
              <a:rPr lang="ja-JP" altLang="en-US" sz="2800" dirty="0">
                <a:latin typeface="Arial" panose="020B0604020202020204" pitchFamily="34" charset="0"/>
              </a:rPr>
              <a:t>・</a:t>
            </a:r>
            <a:r>
              <a:rPr lang="ja-JP" altLang="en-US" sz="2800" b="1" dirty="0"/>
              <a:t>「コンディション」と「ナレッジ」の可視化：</a:t>
            </a:r>
            <a:r>
              <a:rPr lang="ja-JP" altLang="en-US" sz="2800" dirty="0"/>
              <a:t> </a:t>
            </a:r>
            <a:r>
              <a:rPr lang="en-US" altLang="ja-JP" sz="2800" dirty="0"/>
              <a:t>5</a:t>
            </a:r>
            <a:r>
              <a:rPr lang="ja-JP" altLang="en-US" sz="2800" dirty="0"/>
              <a:t>段階の調子登録と、高度な検索機能により、チームの健康状態と技術資産を管理する。</a:t>
            </a:r>
            <a:endParaRPr lang="en-US" altLang="ja-JP" sz="2800" dirty="0">
              <a:latin typeface="Arial" panose="020B0604020202020204" pitchFamily="34" charset="0"/>
            </a:endParaRPr>
          </a:p>
          <a:p>
            <a:pPr lvl="0" defTabSz="914400" eaLnBrk="0" fontAlgn="base" hangingPunct="0">
              <a:spcBef>
                <a:spcPct val="0"/>
              </a:spcBef>
              <a:spcAft>
                <a:spcPts val="1800"/>
              </a:spcAft>
            </a:pPr>
            <a:r>
              <a:rPr lang="ja-JP" altLang="en-US" sz="2800" b="1" dirty="0"/>
              <a:t>セーフティネットの構築：</a:t>
            </a:r>
            <a:r>
              <a:rPr lang="ja-JP" altLang="en-US" sz="2800" dirty="0"/>
              <a:t> </a:t>
            </a:r>
            <a:r>
              <a:rPr lang="en-US" altLang="ja-JP" sz="2800" dirty="0"/>
              <a:t>SOS</a:t>
            </a:r>
            <a:r>
              <a:rPr lang="ja-JP" altLang="en-US" sz="2800" dirty="0"/>
              <a:t>アラートによる早期ケアと、貢献度ランキングによるアクティブな活動の可視化で、相互扶助の文化を作る。</a:t>
            </a:r>
            <a:endParaRPr lang="ja-JP" altLang="en-US" sz="2800" dirty="0">
              <a:latin typeface="Arial" panose="020B0604020202020204" pitchFamily="34" charset="0"/>
            </a:endParaRPr>
          </a:p>
        </p:txBody>
      </p:sp>
    </p:spTree>
    <p:extLst>
      <p:ext uri="{BB962C8B-B14F-4D97-AF65-F5344CB8AC3E}">
        <p14:creationId xmlns:p14="http://schemas.microsoft.com/office/powerpoint/2010/main" val="9956918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67B7D9-9206-9D0B-3FA5-57E8C8575916}"/>
            </a:ext>
          </a:extLst>
        </p:cNvPr>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20F0AE52-6400-EB9B-F9D8-19CAA5278CF1}"/>
              </a:ext>
            </a:extLst>
          </p:cNvPr>
          <p:cNvSpPr txBox="1"/>
          <p:nvPr/>
        </p:nvSpPr>
        <p:spPr>
          <a:xfrm>
            <a:off x="1218177" y="630780"/>
            <a:ext cx="2738250" cy="923330"/>
          </a:xfrm>
          <a:prstGeom prst="rect">
            <a:avLst/>
          </a:prstGeom>
          <a:noFill/>
        </p:spPr>
        <p:txBody>
          <a:bodyPr wrap="none" rtlCol="0">
            <a:spAutoFit/>
          </a:bodyPr>
          <a:lstStyle/>
          <a:p>
            <a:r>
              <a:rPr kumimoji="1" lang="ja-JP" altLang="en-US" sz="5400" dirty="0">
                <a:latin typeface="HGP創英角ﾎﾟｯﾌﾟ体" panose="040B0A00000000000000" pitchFamily="50" charset="-128"/>
                <a:ea typeface="HGP創英角ﾎﾟｯﾌﾟ体" panose="040B0A00000000000000" pitchFamily="50" charset="-128"/>
              </a:rPr>
              <a:t>ペルソナ</a:t>
            </a:r>
          </a:p>
        </p:txBody>
      </p:sp>
      <p:sp>
        <p:nvSpPr>
          <p:cNvPr id="3" name="テキスト ボックス 2">
            <a:extLst>
              <a:ext uri="{FF2B5EF4-FFF2-40B4-BE49-F238E27FC236}">
                <a16:creationId xmlns:a16="http://schemas.microsoft.com/office/drawing/2014/main" id="{0C18871F-DAA0-B20E-06D8-2175E54E9615}"/>
              </a:ext>
            </a:extLst>
          </p:cNvPr>
          <p:cNvSpPr txBox="1"/>
          <p:nvPr/>
        </p:nvSpPr>
        <p:spPr>
          <a:xfrm>
            <a:off x="406885" y="1874728"/>
            <a:ext cx="11378230" cy="4231928"/>
          </a:xfrm>
          <a:prstGeom prst="rect">
            <a:avLst/>
          </a:prstGeom>
          <a:noFill/>
        </p:spPr>
        <p:txBody>
          <a:bodyPr wrap="square" rtlCol="0">
            <a:spAutoFit/>
          </a:bodyPr>
          <a:lstStyle/>
          <a:p>
            <a:pPr lvl="0" defTabSz="914400" eaLnBrk="0" fontAlgn="base" hangingPunct="0">
              <a:spcBef>
                <a:spcPts val="1800"/>
              </a:spcBef>
              <a:spcAft>
                <a:spcPct val="0"/>
              </a:spcAft>
            </a:pPr>
            <a:r>
              <a:rPr lang="ja-JP" altLang="ja-JP" sz="2800" b="1" dirty="0">
                <a:latin typeface="Arial" panose="020B0604020202020204" pitchFamily="34" charset="0"/>
              </a:rPr>
              <a:t>氏名:</a:t>
            </a:r>
            <a:r>
              <a:rPr lang="ja-JP" altLang="ja-JP" sz="2800" dirty="0">
                <a:latin typeface="Arial" panose="020B0604020202020204" pitchFamily="34" charset="0"/>
              </a:rPr>
              <a:t> 田中 健一</a:t>
            </a:r>
          </a:p>
          <a:p>
            <a:pPr lvl="0" defTabSz="914400" eaLnBrk="0" fontAlgn="base" hangingPunct="0">
              <a:spcBef>
                <a:spcPts val="1800"/>
              </a:spcBef>
              <a:spcAft>
                <a:spcPct val="0"/>
              </a:spcAft>
            </a:pPr>
            <a:r>
              <a:rPr lang="ja-JP" altLang="ja-JP" sz="2800" b="1" dirty="0">
                <a:latin typeface="Arial" panose="020B0604020202020204" pitchFamily="34" charset="0"/>
              </a:rPr>
              <a:t>属性:</a:t>
            </a:r>
            <a:r>
              <a:rPr lang="ja-JP" altLang="ja-JP" sz="2800" dirty="0">
                <a:latin typeface="Arial" panose="020B0604020202020204" pitchFamily="34" charset="0"/>
              </a:rPr>
              <a:t> 38歳 / システム開発会社 PM兼テックリード / 年収 750万円</a:t>
            </a:r>
          </a:p>
          <a:p>
            <a:pPr lvl="0" defTabSz="914400" eaLnBrk="0" fontAlgn="base" hangingPunct="0">
              <a:spcBef>
                <a:spcPts val="1800"/>
              </a:spcBef>
              <a:spcAft>
                <a:spcPct val="0"/>
              </a:spcAft>
            </a:pPr>
            <a:r>
              <a:rPr lang="ja-JP" altLang="ja-JP" sz="2800" b="1" dirty="0">
                <a:latin typeface="Arial" panose="020B0604020202020204" pitchFamily="34" charset="0"/>
              </a:rPr>
              <a:t>役割:</a:t>
            </a:r>
            <a:r>
              <a:rPr lang="ja-JP" altLang="ja-JP" sz="2800" dirty="0">
                <a:latin typeface="Arial" panose="020B0604020202020204" pitchFamily="34" charset="0"/>
              </a:rPr>
              <a:t> 自身の開発タスク(30%) + メンバー10名のマネジメント(70%) 。</a:t>
            </a:r>
          </a:p>
          <a:p>
            <a:pPr lvl="0" defTabSz="914400" eaLnBrk="0" fontAlgn="base" hangingPunct="0">
              <a:spcBef>
                <a:spcPts val="1800"/>
              </a:spcBef>
              <a:spcAft>
                <a:spcPct val="0"/>
              </a:spcAft>
            </a:pPr>
            <a:r>
              <a:rPr lang="ja-JP" altLang="ja-JP" sz="2800" b="1" dirty="0">
                <a:latin typeface="Arial" panose="020B0604020202020204" pitchFamily="34" charset="0"/>
              </a:rPr>
              <a:t>性格・価値観:</a:t>
            </a:r>
            <a:endParaRPr lang="ja-JP" altLang="ja-JP" sz="2800" dirty="0">
              <a:latin typeface="Arial" panose="020B0604020202020204" pitchFamily="34" charset="0"/>
            </a:endParaRPr>
          </a:p>
          <a:p>
            <a:pPr lvl="1" defTabSz="914400" eaLnBrk="0" fontAlgn="base" hangingPunct="0">
              <a:spcBef>
                <a:spcPct val="0"/>
              </a:spcBef>
              <a:spcAft>
                <a:spcPct val="0"/>
              </a:spcAft>
              <a:buFontTx/>
              <a:buChar char="•"/>
            </a:pPr>
            <a:r>
              <a:rPr lang="ja-JP" altLang="en-US" sz="2800" dirty="0"/>
              <a:t>「チームのメンバーに対しての関心は必要」という考え。</a:t>
            </a:r>
            <a:endParaRPr lang="en-US" altLang="ja-JP" sz="2800" dirty="0"/>
          </a:p>
          <a:p>
            <a:pPr lvl="1" defTabSz="914400" eaLnBrk="0" fontAlgn="base" hangingPunct="0">
              <a:spcBef>
                <a:spcPct val="0"/>
              </a:spcBef>
              <a:spcAft>
                <a:spcPct val="0"/>
              </a:spcAft>
              <a:buFontTx/>
              <a:buChar char="•"/>
            </a:pPr>
            <a:r>
              <a:rPr lang="ja-JP" altLang="en-US" sz="2800" dirty="0"/>
              <a:t>「メンバーの</a:t>
            </a:r>
            <a:r>
              <a:rPr lang="en-US" altLang="ja-JP" sz="2800" b="1" dirty="0"/>
              <a:t>SOS</a:t>
            </a:r>
            <a:r>
              <a:rPr lang="ja-JP" altLang="en-US" sz="2800" b="1" dirty="0"/>
              <a:t>はいち早く察知</a:t>
            </a:r>
            <a:r>
              <a:rPr lang="ja-JP" altLang="en-US" sz="2800" dirty="0"/>
              <a:t>したい」という意識が強い。</a:t>
            </a:r>
            <a:endParaRPr lang="en-US" altLang="ja-JP" sz="2800" dirty="0"/>
          </a:p>
          <a:p>
            <a:pPr lvl="1" defTabSz="914400" eaLnBrk="0" fontAlgn="base" hangingPunct="0">
              <a:spcBef>
                <a:spcPct val="0"/>
              </a:spcBef>
              <a:spcAft>
                <a:spcPct val="0"/>
              </a:spcAft>
              <a:buFontTx/>
              <a:buChar char="•"/>
            </a:pPr>
            <a:r>
              <a:rPr lang="ja-JP" altLang="en-US" sz="2800" dirty="0"/>
              <a:t>日報は「読み捨て」ではなく、後から検索できる「チームの資産」であるべきだと考えている。</a:t>
            </a:r>
            <a:endParaRPr lang="ja-JP" altLang="ja-JP" sz="2800" dirty="0">
              <a:latin typeface="Arial" panose="020B0604020202020204" pitchFamily="34" charset="0"/>
            </a:endParaRPr>
          </a:p>
        </p:txBody>
      </p:sp>
    </p:spTree>
    <p:extLst>
      <p:ext uri="{BB962C8B-B14F-4D97-AF65-F5344CB8AC3E}">
        <p14:creationId xmlns:p14="http://schemas.microsoft.com/office/powerpoint/2010/main" val="3501708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90A4F7-D4F7-F255-FE4C-2DE8CCEDE943}"/>
            </a:ext>
          </a:extLst>
        </p:cNvPr>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4DF3B8C4-1A07-5D13-E3D1-3DAE02D69A6A}"/>
              </a:ext>
            </a:extLst>
          </p:cNvPr>
          <p:cNvSpPr txBox="1"/>
          <p:nvPr/>
        </p:nvSpPr>
        <p:spPr>
          <a:xfrm>
            <a:off x="1218177" y="630780"/>
            <a:ext cx="2738250" cy="923330"/>
          </a:xfrm>
          <a:prstGeom prst="rect">
            <a:avLst/>
          </a:prstGeom>
          <a:noFill/>
        </p:spPr>
        <p:txBody>
          <a:bodyPr wrap="none" rtlCol="0">
            <a:spAutoFit/>
          </a:bodyPr>
          <a:lstStyle/>
          <a:p>
            <a:r>
              <a:rPr kumimoji="1" lang="ja-JP" altLang="en-US" sz="5400" dirty="0">
                <a:latin typeface="HGP創英角ﾎﾟｯﾌﾟ体" panose="040B0A00000000000000" pitchFamily="50" charset="-128"/>
                <a:ea typeface="HGP創英角ﾎﾟｯﾌﾟ体" panose="040B0A00000000000000" pitchFamily="50" charset="-128"/>
              </a:rPr>
              <a:t>ペルソナ</a:t>
            </a:r>
          </a:p>
        </p:txBody>
      </p:sp>
      <p:sp>
        <p:nvSpPr>
          <p:cNvPr id="3" name="テキスト ボックス 2">
            <a:extLst>
              <a:ext uri="{FF2B5EF4-FFF2-40B4-BE49-F238E27FC236}">
                <a16:creationId xmlns:a16="http://schemas.microsoft.com/office/drawing/2014/main" id="{B021B873-7D59-FC25-F2DE-3FCBDD51BC05}"/>
              </a:ext>
            </a:extLst>
          </p:cNvPr>
          <p:cNvSpPr txBox="1"/>
          <p:nvPr/>
        </p:nvSpPr>
        <p:spPr>
          <a:xfrm>
            <a:off x="406885" y="1898792"/>
            <a:ext cx="11378230" cy="4201150"/>
          </a:xfrm>
          <a:prstGeom prst="rect">
            <a:avLst/>
          </a:prstGeom>
          <a:noFill/>
        </p:spPr>
        <p:txBody>
          <a:bodyPr wrap="square" rtlCol="0">
            <a:spAutoFit/>
          </a:bodyPr>
          <a:lstStyle/>
          <a:p>
            <a:pPr lvl="0" defTabSz="914400" eaLnBrk="0" fontAlgn="base" hangingPunct="0">
              <a:spcBef>
                <a:spcPct val="0"/>
              </a:spcBef>
              <a:spcAft>
                <a:spcPct val="0"/>
              </a:spcAft>
            </a:pPr>
            <a:r>
              <a:rPr lang="ja-JP" altLang="ja-JP" sz="2800" b="1" dirty="0">
                <a:latin typeface="Arial" panose="020B0604020202020204" pitchFamily="34" charset="0"/>
              </a:rPr>
              <a:t>現状の悩み:</a:t>
            </a:r>
            <a:endParaRPr lang="ja-JP" altLang="ja-JP" sz="2800" dirty="0">
              <a:latin typeface="Arial" panose="020B0604020202020204" pitchFamily="34" charset="0"/>
            </a:endParaRPr>
          </a:p>
          <a:p>
            <a:pPr lvl="1" defTabSz="914400" eaLnBrk="0" fontAlgn="base" hangingPunct="0">
              <a:spcBef>
                <a:spcPct val="0"/>
              </a:spcBef>
              <a:spcAft>
                <a:spcPct val="0"/>
              </a:spcAft>
              <a:buFontTx/>
              <a:buChar char="•"/>
            </a:pPr>
            <a:r>
              <a:rPr lang="ja-JP" altLang="en-US" sz="2800" dirty="0"/>
              <a:t>お互いに「仕事の顔」しか見せないため、雑談が生まれず、困ったときに相談しにくい空気がある。</a:t>
            </a:r>
            <a:endParaRPr lang="en-US" altLang="ja-JP" sz="2800" dirty="0"/>
          </a:p>
          <a:p>
            <a:pPr lvl="1" defTabSz="914400" eaLnBrk="0" fontAlgn="base" hangingPunct="0">
              <a:spcBef>
                <a:spcPct val="0"/>
              </a:spcBef>
              <a:spcAft>
                <a:spcPct val="0"/>
              </a:spcAft>
              <a:buFontTx/>
              <a:buChar char="•"/>
            </a:pPr>
            <a:r>
              <a:rPr lang="ja-JP" altLang="en-US" sz="2800" dirty="0"/>
              <a:t>過去に起きたエラーの解決策がチャットで流れてしまい、同じミスが繰り返されることがある。</a:t>
            </a:r>
            <a:endParaRPr lang="ja-JP" altLang="ja-JP" sz="2800" dirty="0">
              <a:latin typeface="Arial" panose="020B0604020202020204" pitchFamily="34" charset="0"/>
            </a:endParaRPr>
          </a:p>
          <a:p>
            <a:pPr lvl="0" defTabSz="914400" eaLnBrk="0" fontAlgn="base" hangingPunct="0">
              <a:spcBef>
                <a:spcPts val="1800"/>
              </a:spcBef>
              <a:spcAft>
                <a:spcPct val="0"/>
              </a:spcAft>
            </a:pPr>
            <a:r>
              <a:rPr lang="ja-JP" altLang="ja-JP" sz="2800" b="1" dirty="0">
                <a:latin typeface="Arial" panose="020B0604020202020204" pitchFamily="34" charset="0"/>
              </a:rPr>
              <a:t>ゴール:</a:t>
            </a:r>
            <a:endParaRPr lang="ja-JP" altLang="ja-JP" sz="2800" dirty="0">
              <a:latin typeface="Arial" panose="020B0604020202020204" pitchFamily="34" charset="0"/>
            </a:endParaRPr>
          </a:p>
          <a:p>
            <a:pPr lvl="1" defTabSz="914400" eaLnBrk="0" fontAlgn="base" hangingPunct="0">
              <a:spcBef>
                <a:spcPct val="0"/>
              </a:spcBef>
              <a:spcAft>
                <a:spcPct val="0"/>
              </a:spcAft>
              <a:buFontTx/>
              <a:buChar char="•"/>
            </a:pPr>
            <a:r>
              <a:rPr lang="ja-JP" altLang="en-US" sz="2800" dirty="0"/>
              <a:t>読むだけで相手の人物像や調子がなんとなく分かる状態を作りたい。</a:t>
            </a:r>
            <a:endParaRPr lang="en-US" altLang="ja-JP" sz="2800" dirty="0"/>
          </a:p>
          <a:p>
            <a:pPr lvl="1" defTabSz="914400" eaLnBrk="0" fontAlgn="base" hangingPunct="0">
              <a:spcBef>
                <a:spcPct val="0"/>
              </a:spcBef>
              <a:spcAft>
                <a:spcPct val="0"/>
              </a:spcAft>
              <a:buFontTx/>
              <a:buChar char="•"/>
            </a:pPr>
            <a:r>
              <a:rPr lang="ja-JP" altLang="en-US" sz="2800" dirty="0"/>
              <a:t>雑談や画像も含めた記録が、</a:t>
            </a:r>
            <a:r>
              <a:rPr lang="ja-JP" altLang="en-US" sz="2800" b="1" dirty="0"/>
              <a:t>将来の誰かの助けになる</a:t>
            </a:r>
            <a:r>
              <a:rPr lang="ja-JP" altLang="en-US" sz="2800" dirty="0"/>
              <a:t>仕組みを作りたい。</a:t>
            </a:r>
            <a:endParaRPr lang="ja-JP" altLang="ja-JP" sz="2800" dirty="0">
              <a:latin typeface="Arial" panose="020B0604020202020204" pitchFamily="34" charset="0"/>
            </a:endParaRPr>
          </a:p>
        </p:txBody>
      </p:sp>
      <p:sp>
        <p:nvSpPr>
          <p:cNvPr id="2" name="Rectangle 1">
            <a:extLst>
              <a:ext uri="{FF2B5EF4-FFF2-40B4-BE49-F238E27FC236}">
                <a16:creationId xmlns:a16="http://schemas.microsoft.com/office/drawing/2014/main" id="{3F21F38E-FC86-E865-A6BA-7C7278C8B916}"/>
              </a:ext>
            </a:extLst>
          </p:cNvPr>
          <p:cNvSpPr>
            <a:spLocks noChangeArrowheads="1"/>
          </p:cNvSpPr>
          <p:nvPr/>
        </p:nvSpPr>
        <p:spPr bwMode="auto">
          <a:xfrm>
            <a:off x="0"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24890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9" name="グループ化 58">
            <a:extLst>
              <a:ext uri="{FF2B5EF4-FFF2-40B4-BE49-F238E27FC236}">
                <a16:creationId xmlns:a16="http://schemas.microsoft.com/office/drawing/2014/main" id="{2F48AB69-1BC4-FDBC-B747-E663364F3681}"/>
              </a:ext>
            </a:extLst>
          </p:cNvPr>
          <p:cNvGrpSpPr/>
          <p:nvPr/>
        </p:nvGrpSpPr>
        <p:grpSpPr>
          <a:xfrm>
            <a:off x="0" y="203180"/>
            <a:ext cx="12840877" cy="6047991"/>
            <a:chOff x="-396906" y="183134"/>
            <a:chExt cx="19261315" cy="9677460"/>
          </a:xfrm>
        </p:grpSpPr>
        <p:pic>
          <p:nvPicPr>
            <p:cNvPr id="2" name="Picture 2"/>
            <p:cNvPicPr>
              <a:picLocks noChangeAspect="1"/>
            </p:cNvPicPr>
            <p:nvPr/>
          </p:nvPicPr>
          <p:blipFill>
            <a:blip r:embed="rId2"/>
            <a:stretch>
              <a:fillRect/>
            </a:stretch>
          </p:blipFill>
          <p:spPr>
            <a:xfrm>
              <a:off x="-396906" y="2295435"/>
              <a:ext cx="19261315" cy="7167364"/>
            </a:xfrm>
            <a:prstGeom prst="rect">
              <a:avLst/>
            </a:prstGeom>
          </p:spPr>
        </p:pic>
        <p:grpSp>
          <p:nvGrpSpPr>
            <p:cNvPr id="58" name="グループ化 57">
              <a:extLst>
                <a:ext uri="{FF2B5EF4-FFF2-40B4-BE49-F238E27FC236}">
                  <a16:creationId xmlns:a16="http://schemas.microsoft.com/office/drawing/2014/main" id="{541846CE-58AC-7BE4-F19C-5D1B885F2C4D}"/>
                </a:ext>
              </a:extLst>
            </p:cNvPr>
            <p:cNvGrpSpPr/>
            <p:nvPr/>
          </p:nvGrpSpPr>
          <p:grpSpPr>
            <a:xfrm>
              <a:off x="302571" y="183134"/>
              <a:ext cx="16835387" cy="9677460"/>
              <a:chOff x="302571" y="183134"/>
              <a:chExt cx="16835387" cy="9677460"/>
            </a:xfrm>
          </p:grpSpPr>
          <p:grpSp>
            <p:nvGrpSpPr>
              <p:cNvPr id="3" name="Group 3"/>
              <p:cNvGrpSpPr/>
              <p:nvPr/>
            </p:nvGrpSpPr>
            <p:grpSpPr>
              <a:xfrm>
                <a:off x="1568510" y="183134"/>
                <a:ext cx="15569448" cy="845566"/>
                <a:chOff x="0" y="0"/>
                <a:chExt cx="20759264" cy="1127421"/>
              </a:xfrm>
            </p:grpSpPr>
            <p:grpSp>
              <p:nvGrpSpPr>
                <p:cNvPr id="4" name="Group 4"/>
                <p:cNvGrpSpPr/>
                <p:nvPr/>
              </p:nvGrpSpPr>
              <p:grpSpPr>
                <a:xfrm rot="-10800000">
                  <a:off x="0" y="0"/>
                  <a:ext cx="5189816" cy="1080177"/>
                  <a:chOff x="0" y="0"/>
                  <a:chExt cx="800898" cy="166694"/>
                </a:xfrm>
              </p:grpSpPr>
              <p:sp>
                <p:nvSpPr>
                  <p:cNvPr id="5" name="Freeform 5"/>
                  <p:cNvSpPr/>
                  <p:nvPr/>
                </p:nvSpPr>
                <p:spPr>
                  <a:xfrm>
                    <a:off x="13525" y="0"/>
                    <a:ext cx="787373" cy="166694"/>
                  </a:xfrm>
                  <a:custGeom>
                    <a:avLst/>
                    <a:gdLst/>
                    <a:ahLst/>
                    <a:cxnLst/>
                    <a:rect l="l" t="t" r="r" b="b"/>
                    <a:pathLst>
                      <a:path w="787373" h="166694">
                        <a:moveTo>
                          <a:pt x="743598" y="0"/>
                        </a:moveTo>
                        <a:lnTo>
                          <a:pt x="177151" y="0"/>
                        </a:lnTo>
                        <a:cubicBezTo>
                          <a:pt x="162840" y="0"/>
                          <a:pt x="148721" y="3294"/>
                          <a:pt x="135887" y="9626"/>
                        </a:cubicBezTo>
                        <a:lnTo>
                          <a:pt x="5984" y="73721"/>
                        </a:lnTo>
                        <a:cubicBezTo>
                          <a:pt x="2320" y="75529"/>
                          <a:pt x="0" y="79261"/>
                          <a:pt x="0" y="83347"/>
                        </a:cubicBezTo>
                        <a:cubicBezTo>
                          <a:pt x="0" y="87433"/>
                          <a:pt x="2320" y="91165"/>
                          <a:pt x="5984" y="92973"/>
                        </a:cubicBezTo>
                        <a:lnTo>
                          <a:pt x="135887" y="157068"/>
                        </a:lnTo>
                        <a:cubicBezTo>
                          <a:pt x="148721" y="163400"/>
                          <a:pt x="162840" y="166694"/>
                          <a:pt x="177151" y="166694"/>
                        </a:cubicBezTo>
                        <a:lnTo>
                          <a:pt x="743598" y="166694"/>
                        </a:lnTo>
                        <a:cubicBezTo>
                          <a:pt x="743598" y="166694"/>
                          <a:pt x="787373" y="142069"/>
                          <a:pt x="787373" y="83347"/>
                        </a:cubicBezTo>
                        <a:cubicBezTo>
                          <a:pt x="787373" y="24625"/>
                          <a:pt x="743598" y="0"/>
                          <a:pt x="743598" y="0"/>
                        </a:cubicBezTo>
                        <a:close/>
                      </a:path>
                    </a:pathLst>
                  </a:custGeom>
                  <a:solidFill>
                    <a:srgbClr val="D9D9D9"/>
                  </a:solidFill>
                </p:spPr>
                <p:txBody>
                  <a:bodyPr/>
                  <a:lstStyle/>
                  <a:p>
                    <a:endParaRPr lang="ja-JP" altLang="en-US" sz="1200">
                      <a:latin typeface="+mj-ea"/>
                      <a:ea typeface="+mj-ea"/>
                    </a:endParaRPr>
                  </a:p>
                </p:txBody>
              </p:sp>
              <p:sp>
                <p:nvSpPr>
                  <p:cNvPr id="6" name="TextBox 6"/>
                  <p:cNvSpPr txBox="1"/>
                  <p:nvPr/>
                </p:nvSpPr>
                <p:spPr>
                  <a:xfrm>
                    <a:off x="184150" y="-28575"/>
                    <a:ext cx="572298" cy="195269"/>
                  </a:xfrm>
                  <a:prstGeom prst="rect">
                    <a:avLst/>
                  </a:prstGeom>
                </p:spPr>
                <p:txBody>
                  <a:bodyPr lIns="33867" tIns="33867" rIns="33867" bIns="33867" rtlCol="0" anchor="ctr"/>
                  <a:lstStyle/>
                  <a:p>
                    <a:pPr algn="ctr">
                      <a:lnSpc>
                        <a:spcPts val="1773"/>
                      </a:lnSpc>
                      <a:spcBef>
                        <a:spcPct val="0"/>
                      </a:spcBef>
                    </a:pPr>
                    <a:endParaRPr sz="1200">
                      <a:latin typeface="+mj-ea"/>
                      <a:ea typeface="+mj-ea"/>
                    </a:endParaRPr>
                  </a:p>
                </p:txBody>
              </p:sp>
            </p:grpSp>
            <p:sp>
              <p:nvSpPr>
                <p:cNvPr id="7" name="TextBox 7"/>
                <p:cNvSpPr txBox="1"/>
                <p:nvPr/>
              </p:nvSpPr>
              <p:spPr>
                <a:xfrm>
                  <a:off x="1148678" y="321438"/>
                  <a:ext cx="2331480" cy="416780"/>
                </a:xfrm>
                <a:prstGeom prst="rect">
                  <a:avLst/>
                </a:prstGeom>
              </p:spPr>
              <p:txBody>
                <a:bodyPr lIns="0" tIns="0" rIns="0" bIns="0" rtlCol="0" anchor="t">
                  <a:spAutoFit/>
                </a:bodyPr>
                <a:lstStyle/>
                <a:p>
                  <a:pPr algn="ctr">
                    <a:lnSpc>
                      <a:spcPts val="1773"/>
                    </a:lnSpc>
                    <a:spcBef>
                      <a:spcPct val="0"/>
                    </a:spcBef>
                  </a:pPr>
                  <a:r>
                    <a:rPr lang="en-US" sz="1266">
                      <a:solidFill>
                        <a:srgbClr val="000000"/>
                      </a:solidFill>
                      <a:latin typeface="+mj-ea"/>
                      <a:ea typeface="+mj-ea"/>
                      <a:cs typeface="Source Han Sans JP"/>
                      <a:sym typeface="Source Han Sans JP"/>
                    </a:rPr>
                    <a:t>エンジニア時代</a:t>
                  </a:r>
                </a:p>
              </p:txBody>
            </p:sp>
            <p:grpSp>
              <p:nvGrpSpPr>
                <p:cNvPr id="8" name="Group 8"/>
                <p:cNvGrpSpPr/>
                <p:nvPr/>
              </p:nvGrpSpPr>
              <p:grpSpPr>
                <a:xfrm rot="-10800000">
                  <a:off x="5189816" y="47244"/>
                  <a:ext cx="5189816" cy="1080177"/>
                  <a:chOff x="0" y="0"/>
                  <a:chExt cx="800898" cy="166694"/>
                </a:xfrm>
              </p:grpSpPr>
              <p:sp>
                <p:nvSpPr>
                  <p:cNvPr id="9" name="Freeform 9"/>
                  <p:cNvSpPr/>
                  <p:nvPr/>
                </p:nvSpPr>
                <p:spPr>
                  <a:xfrm>
                    <a:off x="13525" y="0"/>
                    <a:ext cx="787373" cy="166694"/>
                  </a:xfrm>
                  <a:custGeom>
                    <a:avLst/>
                    <a:gdLst/>
                    <a:ahLst/>
                    <a:cxnLst/>
                    <a:rect l="l" t="t" r="r" b="b"/>
                    <a:pathLst>
                      <a:path w="787373" h="166694">
                        <a:moveTo>
                          <a:pt x="743598" y="0"/>
                        </a:moveTo>
                        <a:lnTo>
                          <a:pt x="177151" y="0"/>
                        </a:lnTo>
                        <a:cubicBezTo>
                          <a:pt x="162840" y="0"/>
                          <a:pt x="148721" y="3294"/>
                          <a:pt x="135887" y="9626"/>
                        </a:cubicBezTo>
                        <a:lnTo>
                          <a:pt x="5984" y="73721"/>
                        </a:lnTo>
                        <a:cubicBezTo>
                          <a:pt x="2320" y="75529"/>
                          <a:pt x="0" y="79261"/>
                          <a:pt x="0" y="83347"/>
                        </a:cubicBezTo>
                        <a:cubicBezTo>
                          <a:pt x="0" y="87433"/>
                          <a:pt x="2320" y="91165"/>
                          <a:pt x="5984" y="92973"/>
                        </a:cubicBezTo>
                        <a:lnTo>
                          <a:pt x="135887" y="157068"/>
                        </a:lnTo>
                        <a:cubicBezTo>
                          <a:pt x="148721" y="163400"/>
                          <a:pt x="162840" y="166694"/>
                          <a:pt x="177151" y="166694"/>
                        </a:cubicBezTo>
                        <a:lnTo>
                          <a:pt x="743598" y="166694"/>
                        </a:lnTo>
                        <a:cubicBezTo>
                          <a:pt x="743598" y="166694"/>
                          <a:pt x="787373" y="142069"/>
                          <a:pt x="787373" y="83347"/>
                        </a:cubicBezTo>
                        <a:cubicBezTo>
                          <a:pt x="787373" y="24625"/>
                          <a:pt x="743598" y="0"/>
                          <a:pt x="743598" y="0"/>
                        </a:cubicBezTo>
                        <a:close/>
                      </a:path>
                    </a:pathLst>
                  </a:custGeom>
                  <a:solidFill>
                    <a:srgbClr val="D9D9D9"/>
                  </a:solidFill>
                </p:spPr>
                <p:txBody>
                  <a:bodyPr/>
                  <a:lstStyle/>
                  <a:p>
                    <a:endParaRPr lang="ja-JP" altLang="en-US" sz="1200">
                      <a:latin typeface="+mj-ea"/>
                      <a:ea typeface="+mj-ea"/>
                    </a:endParaRPr>
                  </a:p>
                </p:txBody>
              </p:sp>
              <p:sp>
                <p:nvSpPr>
                  <p:cNvPr id="10" name="TextBox 10"/>
                  <p:cNvSpPr txBox="1"/>
                  <p:nvPr/>
                </p:nvSpPr>
                <p:spPr>
                  <a:xfrm>
                    <a:off x="184150" y="-28575"/>
                    <a:ext cx="572298" cy="195269"/>
                  </a:xfrm>
                  <a:prstGeom prst="rect">
                    <a:avLst/>
                  </a:prstGeom>
                </p:spPr>
                <p:txBody>
                  <a:bodyPr lIns="33867" tIns="33867" rIns="33867" bIns="33867" rtlCol="0" anchor="ctr"/>
                  <a:lstStyle/>
                  <a:p>
                    <a:pPr algn="ctr">
                      <a:lnSpc>
                        <a:spcPts val="1773"/>
                      </a:lnSpc>
                      <a:spcBef>
                        <a:spcPct val="0"/>
                      </a:spcBef>
                    </a:pPr>
                    <a:endParaRPr sz="1200">
                      <a:latin typeface="+mj-ea"/>
                      <a:ea typeface="+mj-ea"/>
                    </a:endParaRPr>
                  </a:p>
                </p:txBody>
              </p:sp>
            </p:grpSp>
            <p:sp>
              <p:nvSpPr>
                <p:cNvPr id="11" name="TextBox 11"/>
                <p:cNvSpPr txBox="1"/>
                <p:nvPr/>
              </p:nvSpPr>
              <p:spPr>
                <a:xfrm>
                  <a:off x="6477171" y="368682"/>
                  <a:ext cx="2169692" cy="416780"/>
                </a:xfrm>
                <a:prstGeom prst="rect">
                  <a:avLst/>
                </a:prstGeom>
              </p:spPr>
              <p:txBody>
                <a:bodyPr lIns="0" tIns="0" rIns="0" bIns="0" rtlCol="0" anchor="t">
                  <a:spAutoFit/>
                </a:bodyPr>
                <a:lstStyle/>
                <a:p>
                  <a:pPr algn="ctr">
                    <a:lnSpc>
                      <a:spcPts val="1773"/>
                    </a:lnSpc>
                    <a:spcBef>
                      <a:spcPct val="0"/>
                    </a:spcBef>
                  </a:pPr>
                  <a:r>
                    <a:rPr lang="en-US" sz="1266">
                      <a:solidFill>
                        <a:srgbClr val="000000"/>
                      </a:solidFill>
                      <a:latin typeface="+mj-ea"/>
                      <a:ea typeface="+mj-ea"/>
                      <a:cs typeface="Source Han Sans JP"/>
                      <a:sym typeface="Source Han Sans JP"/>
                    </a:rPr>
                    <a:t>リーダー昇格</a:t>
                  </a:r>
                </a:p>
              </p:txBody>
            </p:sp>
            <p:grpSp>
              <p:nvGrpSpPr>
                <p:cNvPr id="12" name="Group 12"/>
                <p:cNvGrpSpPr/>
                <p:nvPr/>
              </p:nvGrpSpPr>
              <p:grpSpPr>
                <a:xfrm rot="-10800000">
                  <a:off x="10379632" y="47244"/>
                  <a:ext cx="5189816" cy="1080177"/>
                  <a:chOff x="0" y="0"/>
                  <a:chExt cx="800898" cy="166694"/>
                </a:xfrm>
              </p:grpSpPr>
              <p:sp>
                <p:nvSpPr>
                  <p:cNvPr id="13" name="Freeform 13"/>
                  <p:cNvSpPr/>
                  <p:nvPr/>
                </p:nvSpPr>
                <p:spPr>
                  <a:xfrm>
                    <a:off x="13525" y="0"/>
                    <a:ext cx="787373" cy="166694"/>
                  </a:xfrm>
                  <a:custGeom>
                    <a:avLst/>
                    <a:gdLst/>
                    <a:ahLst/>
                    <a:cxnLst/>
                    <a:rect l="l" t="t" r="r" b="b"/>
                    <a:pathLst>
                      <a:path w="787373" h="166694">
                        <a:moveTo>
                          <a:pt x="743598" y="0"/>
                        </a:moveTo>
                        <a:lnTo>
                          <a:pt x="177151" y="0"/>
                        </a:lnTo>
                        <a:cubicBezTo>
                          <a:pt x="162840" y="0"/>
                          <a:pt x="148721" y="3294"/>
                          <a:pt x="135887" y="9626"/>
                        </a:cubicBezTo>
                        <a:lnTo>
                          <a:pt x="5984" y="73721"/>
                        </a:lnTo>
                        <a:cubicBezTo>
                          <a:pt x="2320" y="75529"/>
                          <a:pt x="0" y="79261"/>
                          <a:pt x="0" y="83347"/>
                        </a:cubicBezTo>
                        <a:cubicBezTo>
                          <a:pt x="0" y="87433"/>
                          <a:pt x="2320" y="91165"/>
                          <a:pt x="5984" y="92973"/>
                        </a:cubicBezTo>
                        <a:lnTo>
                          <a:pt x="135887" y="157068"/>
                        </a:lnTo>
                        <a:cubicBezTo>
                          <a:pt x="148721" y="163400"/>
                          <a:pt x="162840" y="166694"/>
                          <a:pt x="177151" y="166694"/>
                        </a:cubicBezTo>
                        <a:lnTo>
                          <a:pt x="743598" y="166694"/>
                        </a:lnTo>
                        <a:cubicBezTo>
                          <a:pt x="743598" y="166694"/>
                          <a:pt x="787373" y="142069"/>
                          <a:pt x="787373" y="83347"/>
                        </a:cubicBezTo>
                        <a:cubicBezTo>
                          <a:pt x="787373" y="24625"/>
                          <a:pt x="743598" y="0"/>
                          <a:pt x="743598" y="0"/>
                        </a:cubicBezTo>
                        <a:close/>
                      </a:path>
                    </a:pathLst>
                  </a:custGeom>
                  <a:solidFill>
                    <a:srgbClr val="D9D9D9"/>
                  </a:solidFill>
                </p:spPr>
                <p:txBody>
                  <a:bodyPr/>
                  <a:lstStyle/>
                  <a:p>
                    <a:endParaRPr lang="ja-JP" altLang="en-US" sz="1200">
                      <a:latin typeface="+mj-ea"/>
                      <a:ea typeface="+mj-ea"/>
                    </a:endParaRPr>
                  </a:p>
                </p:txBody>
              </p:sp>
              <p:sp>
                <p:nvSpPr>
                  <p:cNvPr id="14" name="TextBox 14"/>
                  <p:cNvSpPr txBox="1"/>
                  <p:nvPr/>
                </p:nvSpPr>
                <p:spPr>
                  <a:xfrm>
                    <a:off x="184150" y="-28575"/>
                    <a:ext cx="572298" cy="195269"/>
                  </a:xfrm>
                  <a:prstGeom prst="rect">
                    <a:avLst/>
                  </a:prstGeom>
                </p:spPr>
                <p:txBody>
                  <a:bodyPr lIns="33867" tIns="33867" rIns="33867" bIns="33867" rtlCol="0" anchor="ctr"/>
                  <a:lstStyle/>
                  <a:p>
                    <a:pPr algn="ctr">
                      <a:lnSpc>
                        <a:spcPts val="1773"/>
                      </a:lnSpc>
                      <a:spcBef>
                        <a:spcPct val="0"/>
                      </a:spcBef>
                    </a:pPr>
                    <a:endParaRPr sz="1200">
                      <a:latin typeface="+mj-ea"/>
                      <a:ea typeface="+mj-ea"/>
                    </a:endParaRPr>
                  </a:p>
                </p:txBody>
              </p:sp>
            </p:grpSp>
            <p:sp>
              <p:nvSpPr>
                <p:cNvPr id="15" name="TextBox 15"/>
                <p:cNvSpPr txBox="1"/>
                <p:nvPr/>
              </p:nvSpPr>
              <p:spPr>
                <a:xfrm>
                  <a:off x="11666987" y="368682"/>
                  <a:ext cx="2169692" cy="416780"/>
                </a:xfrm>
                <a:prstGeom prst="rect">
                  <a:avLst/>
                </a:prstGeom>
              </p:spPr>
              <p:txBody>
                <a:bodyPr lIns="0" tIns="0" rIns="0" bIns="0" rtlCol="0" anchor="t">
                  <a:spAutoFit/>
                </a:bodyPr>
                <a:lstStyle/>
                <a:p>
                  <a:pPr algn="ctr">
                    <a:lnSpc>
                      <a:spcPts val="1773"/>
                    </a:lnSpc>
                    <a:spcBef>
                      <a:spcPct val="0"/>
                    </a:spcBef>
                  </a:pPr>
                  <a:r>
                    <a:rPr lang="en-US" sz="1266">
                      <a:solidFill>
                        <a:srgbClr val="000000"/>
                      </a:solidFill>
                      <a:latin typeface="+mj-ea"/>
                      <a:ea typeface="+mj-ea"/>
                      <a:cs typeface="Source Han Sans JP"/>
                      <a:sym typeface="Source Han Sans JP"/>
                    </a:rPr>
                    <a:t>PM着任 (現在)</a:t>
                  </a:r>
                </a:p>
              </p:txBody>
            </p:sp>
            <p:grpSp>
              <p:nvGrpSpPr>
                <p:cNvPr id="16" name="Group 16"/>
                <p:cNvGrpSpPr/>
                <p:nvPr/>
              </p:nvGrpSpPr>
              <p:grpSpPr>
                <a:xfrm rot="-10800000">
                  <a:off x="15569448" y="47244"/>
                  <a:ext cx="5189816" cy="1080177"/>
                  <a:chOff x="0" y="0"/>
                  <a:chExt cx="800898" cy="166694"/>
                </a:xfrm>
              </p:grpSpPr>
              <p:sp>
                <p:nvSpPr>
                  <p:cNvPr id="17" name="Freeform 17"/>
                  <p:cNvSpPr/>
                  <p:nvPr/>
                </p:nvSpPr>
                <p:spPr>
                  <a:xfrm>
                    <a:off x="13525" y="0"/>
                    <a:ext cx="787373" cy="166694"/>
                  </a:xfrm>
                  <a:custGeom>
                    <a:avLst/>
                    <a:gdLst/>
                    <a:ahLst/>
                    <a:cxnLst/>
                    <a:rect l="l" t="t" r="r" b="b"/>
                    <a:pathLst>
                      <a:path w="787373" h="166694">
                        <a:moveTo>
                          <a:pt x="743598" y="0"/>
                        </a:moveTo>
                        <a:lnTo>
                          <a:pt x="177151" y="0"/>
                        </a:lnTo>
                        <a:cubicBezTo>
                          <a:pt x="162840" y="0"/>
                          <a:pt x="148721" y="3294"/>
                          <a:pt x="135887" y="9626"/>
                        </a:cubicBezTo>
                        <a:lnTo>
                          <a:pt x="5984" y="73721"/>
                        </a:lnTo>
                        <a:cubicBezTo>
                          <a:pt x="2320" y="75529"/>
                          <a:pt x="0" y="79261"/>
                          <a:pt x="0" y="83347"/>
                        </a:cubicBezTo>
                        <a:cubicBezTo>
                          <a:pt x="0" y="87433"/>
                          <a:pt x="2320" y="91165"/>
                          <a:pt x="5984" y="92973"/>
                        </a:cubicBezTo>
                        <a:lnTo>
                          <a:pt x="135887" y="157068"/>
                        </a:lnTo>
                        <a:cubicBezTo>
                          <a:pt x="148721" y="163400"/>
                          <a:pt x="162840" y="166694"/>
                          <a:pt x="177151" y="166694"/>
                        </a:cubicBezTo>
                        <a:lnTo>
                          <a:pt x="743598" y="166694"/>
                        </a:lnTo>
                        <a:cubicBezTo>
                          <a:pt x="743598" y="166694"/>
                          <a:pt x="787373" y="142069"/>
                          <a:pt x="787373" y="83347"/>
                        </a:cubicBezTo>
                        <a:cubicBezTo>
                          <a:pt x="787373" y="24625"/>
                          <a:pt x="743598" y="0"/>
                          <a:pt x="743598" y="0"/>
                        </a:cubicBezTo>
                        <a:close/>
                      </a:path>
                    </a:pathLst>
                  </a:custGeom>
                  <a:solidFill>
                    <a:srgbClr val="D9D9D9"/>
                  </a:solidFill>
                </p:spPr>
                <p:txBody>
                  <a:bodyPr/>
                  <a:lstStyle/>
                  <a:p>
                    <a:endParaRPr lang="ja-JP" altLang="en-US" sz="1200">
                      <a:latin typeface="+mj-ea"/>
                      <a:ea typeface="+mj-ea"/>
                    </a:endParaRPr>
                  </a:p>
                </p:txBody>
              </p:sp>
              <p:sp>
                <p:nvSpPr>
                  <p:cNvPr id="18" name="TextBox 18"/>
                  <p:cNvSpPr txBox="1"/>
                  <p:nvPr/>
                </p:nvSpPr>
                <p:spPr>
                  <a:xfrm>
                    <a:off x="184150" y="-28575"/>
                    <a:ext cx="572298" cy="195269"/>
                  </a:xfrm>
                  <a:prstGeom prst="rect">
                    <a:avLst/>
                  </a:prstGeom>
                </p:spPr>
                <p:txBody>
                  <a:bodyPr lIns="33867" tIns="33867" rIns="33867" bIns="33867" rtlCol="0" anchor="ctr"/>
                  <a:lstStyle/>
                  <a:p>
                    <a:pPr algn="ctr">
                      <a:lnSpc>
                        <a:spcPts val="1773"/>
                      </a:lnSpc>
                      <a:spcBef>
                        <a:spcPct val="0"/>
                      </a:spcBef>
                    </a:pPr>
                    <a:endParaRPr sz="1200">
                      <a:latin typeface="+mj-ea"/>
                      <a:ea typeface="+mj-ea"/>
                    </a:endParaRPr>
                  </a:p>
                </p:txBody>
              </p:sp>
            </p:grpSp>
            <p:sp>
              <p:nvSpPr>
                <p:cNvPr id="19" name="TextBox 19"/>
                <p:cNvSpPr txBox="1"/>
                <p:nvPr/>
              </p:nvSpPr>
              <p:spPr>
                <a:xfrm>
                  <a:off x="16856800" y="368682"/>
                  <a:ext cx="2169692" cy="416780"/>
                </a:xfrm>
                <a:prstGeom prst="rect">
                  <a:avLst/>
                </a:prstGeom>
              </p:spPr>
              <p:txBody>
                <a:bodyPr lIns="0" tIns="0" rIns="0" bIns="0" rtlCol="0" anchor="t">
                  <a:spAutoFit/>
                </a:bodyPr>
                <a:lstStyle/>
                <a:p>
                  <a:pPr algn="ctr">
                    <a:lnSpc>
                      <a:spcPts val="1773"/>
                    </a:lnSpc>
                    <a:spcBef>
                      <a:spcPct val="0"/>
                    </a:spcBef>
                  </a:pPr>
                  <a:r>
                    <a:rPr lang="en-US" sz="1266">
                      <a:solidFill>
                        <a:srgbClr val="000000"/>
                      </a:solidFill>
                      <a:latin typeface="+mj-ea"/>
                      <a:ea typeface="+mj-ea"/>
                      <a:cs typeface="Source Han Sans JP"/>
                      <a:sym typeface="Source Han Sans JP"/>
                    </a:rPr>
                    <a:t>アプリ導入後</a:t>
                  </a:r>
                </a:p>
              </p:txBody>
            </p:sp>
          </p:grpSp>
          <p:grpSp>
            <p:nvGrpSpPr>
              <p:cNvPr id="20" name="Group 20"/>
              <p:cNvGrpSpPr/>
              <p:nvPr/>
            </p:nvGrpSpPr>
            <p:grpSpPr>
              <a:xfrm>
                <a:off x="1568510" y="1139441"/>
                <a:ext cx="15544994" cy="2819907"/>
                <a:chOff x="0" y="0"/>
                <a:chExt cx="20726658" cy="3759877"/>
              </a:xfrm>
            </p:grpSpPr>
            <p:grpSp>
              <p:nvGrpSpPr>
                <p:cNvPr id="21" name="Group 21"/>
                <p:cNvGrpSpPr/>
                <p:nvPr/>
              </p:nvGrpSpPr>
              <p:grpSpPr>
                <a:xfrm>
                  <a:off x="0" y="0"/>
                  <a:ext cx="5028026" cy="3759877"/>
                  <a:chOff x="0" y="0"/>
                  <a:chExt cx="993190" cy="742692"/>
                </a:xfrm>
              </p:grpSpPr>
              <p:sp>
                <p:nvSpPr>
                  <p:cNvPr id="22" name="Freeform 22"/>
                  <p:cNvSpPr/>
                  <p:nvPr/>
                </p:nvSpPr>
                <p:spPr>
                  <a:xfrm>
                    <a:off x="0" y="0"/>
                    <a:ext cx="993190" cy="742692"/>
                  </a:xfrm>
                  <a:custGeom>
                    <a:avLst/>
                    <a:gdLst/>
                    <a:ahLst/>
                    <a:cxnLst/>
                    <a:rect l="l" t="t" r="r" b="b"/>
                    <a:pathLst>
                      <a:path w="993190" h="742692">
                        <a:moveTo>
                          <a:pt x="104703" y="0"/>
                        </a:moveTo>
                        <a:lnTo>
                          <a:pt x="888487" y="0"/>
                        </a:lnTo>
                        <a:cubicBezTo>
                          <a:pt x="946313" y="0"/>
                          <a:pt x="993190" y="46877"/>
                          <a:pt x="993190" y="104703"/>
                        </a:cubicBezTo>
                        <a:lnTo>
                          <a:pt x="993190" y="637988"/>
                        </a:lnTo>
                        <a:cubicBezTo>
                          <a:pt x="993190" y="695814"/>
                          <a:pt x="946313" y="742692"/>
                          <a:pt x="888487" y="742692"/>
                        </a:cubicBezTo>
                        <a:lnTo>
                          <a:pt x="104703" y="742692"/>
                        </a:lnTo>
                        <a:cubicBezTo>
                          <a:pt x="46877" y="742692"/>
                          <a:pt x="0" y="695814"/>
                          <a:pt x="0" y="637988"/>
                        </a:cubicBezTo>
                        <a:lnTo>
                          <a:pt x="0" y="104703"/>
                        </a:lnTo>
                        <a:cubicBezTo>
                          <a:pt x="0" y="46877"/>
                          <a:pt x="46877" y="0"/>
                          <a:pt x="104703" y="0"/>
                        </a:cubicBezTo>
                        <a:close/>
                      </a:path>
                    </a:pathLst>
                  </a:custGeom>
                  <a:solidFill>
                    <a:srgbClr val="F1F1F1"/>
                  </a:solidFill>
                  <a:ln w="9525" cap="rnd">
                    <a:solidFill>
                      <a:srgbClr val="000000"/>
                    </a:solidFill>
                    <a:prstDash val="solid"/>
                    <a:round/>
                  </a:ln>
                </p:spPr>
                <p:txBody>
                  <a:bodyPr/>
                  <a:lstStyle/>
                  <a:p>
                    <a:endParaRPr lang="ja-JP" altLang="en-US" sz="1200">
                      <a:latin typeface="+mj-ea"/>
                      <a:ea typeface="+mj-ea"/>
                    </a:endParaRPr>
                  </a:p>
                </p:txBody>
              </p:sp>
              <p:sp>
                <p:nvSpPr>
                  <p:cNvPr id="23" name="TextBox 23"/>
                  <p:cNvSpPr txBox="1"/>
                  <p:nvPr/>
                </p:nvSpPr>
                <p:spPr>
                  <a:xfrm>
                    <a:off x="0" y="-28575"/>
                    <a:ext cx="993190" cy="771267"/>
                  </a:xfrm>
                  <a:prstGeom prst="rect">
                    <a:avLst/>
                  </a:prstGeom>
                </p:spPr>
                <p:txBody>
                  <a:bodyPr lIns="169333" tIns="169333" rIns="169333" bIns="169333" rtlCol="0" anchor="ctr"/>
                  <a:lstStyle/>
                  <a:p>
                    <a:pPr algn="just">
                      <a:lnSpc>
                        <a:spcPts val="1773"/>
                      </a:lnSpc>
                    </a:pPr>
                    <a:r>
                      <a:rPr lang="ja-JP" altLang="en-US" sz="1400" dirty="0"/>
                      <a:t>プログラミングに没頭。隣の席の同僚と雑談のような会話をするだけで、仕事のストレスが解消されていた。自然な「仲間意識」があった。</a:t>
                    </a:r>
                    <a:endParaRPr lang="en-US" sz="1266" dirty="0">
                      <a:solidFill>
                        <a:srgbClr val="000000"/>
                      </a:solidFill>
                      <a:latin typeface="+mj-ea"/>
                      <a:ea typeface="+mj-ea"/>
                      <a:cs typeface="Source Han Sans JP"/>
                      <a:sym typeface="Source Han Sans JP"/>
                    </a:endParaRPr>
                  </a:p>
                </p:txBody>
              </p:sp>
            </p:grpSp>
            <p:grpSp>
              <p:nvGrpSpPr>
                <p:cNvPr id="24" name="Group 24"/>
                <p:cNvGrpSpPr/>
                <p:nvPr/>
              </p:nvGrpSpPr>
              <p:grpSpPr>
                <a:xfrm>
                  <a:off x="5236179" y="0"/>
                  <a:ext cx="5028026" cy="3759877"/>
                  <a:chOff x="0" y="0"/>
                  <a:chExt cx="993190" cy="742692"/>
                </a:xfrm>
              </p:grpSpPr>
              <p:sp>
                <p:nvSpPr>
                  <p:cNvPr id="25" name="Freeform 25"/>
                  <p:cNvSpPr/>
                  <p:nvPr/>
                </p:nvSpPr>
                <p:spPr>
                  <a:xfrm>
                    <a:off x="0" y="0"/>
                    <a:ext cx="993190" cy="742692"/>
                  </a:xfrm>
                  <a:custGeom>
                    <a:avLst/>
                    <a:gdLst/>
                    <a:ahLst/>
                    <a:cxnLst/>
                    <a:rect l="l" t="t" r="r" b="b"/>
                    <a:pathLst>
                      <a:path w="993190" h="742692">
                        <a:moveTo>
                          <a:pt x="104703" y="0"/>
                        </a:moveTo>
                        <a:lnTo>
                          <a:pt x="888487" y="0"/>
                        </a:lnTo>
                        <a:cubicBezTo>
                          <a:pt x="946313" y="0"/>
                          <a:pt x="993190" y="46877"/>
                          <a:pt x="993190" y="104703"/>
                        </a:cubicBezTo>
                        <a:lnTo>
                          <a:pt x="993190" y="637988"/>
                        </a:lnTo>
                        <a:cubicBezTo>
                          <a:pt x="993190" y="695814"/>
                          <a:pt x="946313" y="742692"/>
                          <a:pt x="888487" y="742692"/>
                        </a:cubicBezTo>
                        <a:lnTo>
                          <a:pt x="104703" y="742692"/>
                        </a:lnTo>
                        <a:cubicBezTo>
                          <a:pt x="46877" y="742692"/>
                          <a:pt x="0" y="695814"/>
                          <a:pt x="0" y="637988"/>
                        </a:cubicBezTo>
                        <a:lnTo>
                          <a:pt x="0" y="104703"/>
                        </a:lnTo>
                        <a:cubicBezTo>
                          <a:pt x="0" y="46877"/>
                          <a:pt x="46877" y="0"/>
                          <a:pt x="104703" y="0"/>
                        </a:cubicBezTo>
                        <a:close/>
                      </a:path>
                    </a:pathLst>
                  </a:custGeom>
                  <a:solidFill>
                    <a:srgbClr val="F1F1F1"/>
                  </a:solidFill>
                  <a:ln w="9525" cap="rnd">
                    <a:solidFill>
                      <a:srgbClr val="000000"/>
                    </a:solidFill>
                    <a:prstDash val="solid"/>
                    <a:round/>
                  </a:ln>
                </p:spPr>
                <p:txBody>
                  <a:bodyPr/>
                  <a:lstStyle/>
                  <a:p>
                    <a:endParaRPr lang="ja-JP" altLang="en-US" sz="1200">
                      <a:latin typeface="+mj-ea"/>
                      <a:ea typeface="+mj-ea"/>
                    </a:endParaRPr>
                  </a:p>
                </p:txBody>
              </p:sp>
              <p:sp>
                <p:nvSpPr>
                  <p:cNvPr id="26" name="TextBox 26"/>
                  <p:cNvSpPr txBox="1"/>
                  <p:nvPr/>
                </p:nvSpPr>
                <p:spPr>
                  <a:xfrm>
                    <a:off x="0" y="-28575"/>
                    <a:ext cx="993190" cy="771267"/>
                  </a:xfrm>
                  <a:prstGeom prst="rect">
                    <a:avLst/>
                  </a:prstGeom>
                </p:spPr>
                <p:txBody>
                  <a:bodyPr lIns="169333" tIns="169333" rIns="169333" bIns="169333" rtlCol="0" anchor="ctr"/>
                  <a:lstStyle/>
                  <a:p>
                    <a:pPr algn="just">
                      <a:lnSpc>
                        <a:spcPts val="1773"/>
                      </a:lnSpc>
                    </a:pPr>
                    <a:r>
                      <a:rPr lang="ja-JP" altLang="en-US" sz="1400" dirty="0"/>
                      <a:t>少人数チーム。</a:t>
                    </a:r>
                    <a:r>
                      <a:rPr lang="ja-JP" altLang="en-US" sz="1400" b="1" dirty="0"/>
                      <a:t>顔を見れば体調などを察することができた</a:t>
                    </a:r>
                    <a:r>
                      <a:rPr lang="ja-JP" altLang="en-US" sz="1400" dirty="0"/>
                      <a:t>。ある程度の一体感があった。</a:t>
                    </a:r>
                    <a:endParaRPr lang="en-US" sz="1266" dirty="0">
                      <a:solidFill>
                        <a:srgbClr val="000000"/>
                      </a:solidFill>
                      <a:latin typeface="+mj-ea"/>
                      <a:ea typeface="+mj-ea"/>
                      <a:cs typeface="Source Han Sans JP"/>
                      <a:sym typeface="Source Han Sans JP"/>
                    </a:endParaRPr>
                  </a:p>
                </p:txBody>
              </p:sp>
            </p:grpSp>
            <p:grpSp>
              <p:nvGrpSpPr>
                <p:cNvPr id="27" name="Group 27"/>
                <p:cNvGrpSpPr/>
                <p:nvPr/>
              </p:nvGrpSpPr>
              <p:grpSpPr>
                <a:xfrm>
                  <a:off x="10467406" y="0"/>
                  <a:ext cx="5028026" cy="3759877"/>
                  <a:chOff x="0" y="0"/>
                  <a:chExt cx="993190" cy="742692"/>
                </a:xfrm>
              </p:grpSpPr>
              <p:sp>
                <p:nvSpPr>
                  <p:cNvPr id="28" name="Freeform 28"/>
                  <p:cNvSpPr/>
                  <p:nvPr/>
                </p:nvSpPr>
                <p:spPr>
                  <a:xfrm>
                    <a:off x="0" y="0"/>
                    <a:ext cx="993190" cy="742692"/>
                  </a:xfrm>
                  <a:custGeom>
                    <a:avLst/>
                    <a:gdLst/>
                    <a:ahLst/>
                    <a:cxnLst/>
                    <a:rect l="l" t="t" r="r" b="b"/>
                    <a:pathLst>
                      <a:path w="993190" h="742692">
                        <a:moveTo>
                          <a:pt x="104703" y="0"/>
                        </a:moveTo>
                        <a:lnTo>
                          <a:pt x="888487" y="0"/>
                        </a:lnTo>
                        <a:cubicBezTo>
                          <a:pt x="946313" y="0"/>
                          <a:pt x="993190" y="46877"/>
                          <a:pt x="993190" y="104703"/>
                        </a:cubicBezTo>
                        <a:lnTo>
                          <a:pt x="993190" y="637988"/>
                        </a:lnTo>
                        <a:cubicBezTo>
                          <a:pt x="993190" y="695814"/>
                          <a:pt x="946313" y="742692"/>
                          <a:pt x="888487" y="742692"/>
                        </a:cubicBezTo>
                        <a:lnTo>
                          <a:pt x="104703" y="742692"/>
                        </a:lnTo>
                        <a:cubicBezTo>
                          <a:pt x="46877" y="742692"/>
                          <a:pt x="0" y="695814"/>
                          <a:pt x="0" y="637988"/>
                        </a:cubicBezTo>
                        <a:lnTo>
                          <a:pt x="0" y="104703"/>
                        </a:lnTo>
                        <a:cubicBezTo>
                          <a:pt x="0" y="46877"/>
                          <a:pt x="46877" y="0"/>
                          <a:pt x="104703" y="0"/>
                        </a:cubicBezTo>
                        <a:close/>
                      </a:path>
                    </a:pathLst>
                  </a:custGeom>
                  <a:solidFill>
                    <a:srgbClr val="F1F1F1"/>
                  </a:solidFill>
                  <a:ln w="9525" cap="rnd">
                    <a:solidFill>
                      <a:srgbClr val="000000"/>
                    </a:solidFill>
                    <a:prstDash val="solid"/>
                    <a:round/>
                  </a:ln>
                </p:spPr>
                <p:txBody>
                  <a:bodyPr/>
                  <a:lstStyle/>
                  <a:p>
                    <a:endParaRPr lang="ja-JP" altLang="en-US" sz="1200">
                      <a:latin typeface="+mj-ea"/>
                      <a:ea typeface="+mj-ea"/>
                    </a:endParaRPr>
                  </a:p>
                </p:txBody>
              </p:sp>
              <p:sp>
                <p:nvSpPr>
                  <p:cNvPr id="29" name="TextBox 29"/>
                  <p:cNvSpPr txBox="1"/>
                  <p:nvPr/>
                </p:nvSpPr>
                <p:spPr>
                  <a:xfrm>
                    <a:off x="0" y="-28575"/>
                    <a:ext cx="993190" cy="771267"/>
                  </a:xfrm>
                  <a:prstGeom prst="rect">
                    <a:avLst/>
                  </a:prstGeom>
                </p:spPr>
                <p:txBody>
                  <a:bodyPr lIns="169333" tIns="169333" rIns="169333" bIns="169333" rtlCol="0" anchor="ctr"/>
                  <a:lstStyle/>
                  <a:p>
                    <a:pPr algn="just">
                      <a:lnSpc>
                        <a:spcPts val="1773"/>
                      </a:lnSpc>
                    </a:pPr>
                    <a:r>
                      <a:rPr lang="ja-JP" altLang="en-US" sz="1400" dirty="0"/>
                      <a:t>人数増＆リモート。日報は「作業完了」の報告のみ。自分も部下も互いにどんな人間なのか知らないことに気づく。</a:t>
                    </a:r>
                    <a:endParaRPr lang="en-US" sz="1266" dirty="0">
                      <a:solidFill>
                        <a:srgbClr val="000000"/>
                      </a:solidFill>
                      <a:latin typeface="+mj-ea"/>
                      <a:ea typeface="+mj-ea"/>
                      <a:cs typeface="Source Han Sans JP"/>
                      <a:sym typeface="Source Han Sans JP"/>
                    </a:endParaRPr>
                  </a:p>
                </p:txBody>
              </p:sp>
            </p:grpSp>
            <p:grpSp>
              <p:nvGrpSpPr>
                <p:cNvPr id="30" name="Group 30"/>
                <p:cNvGrpSpPr/>
                <p:nvPr/>
              </p:nvGrpSpPr>
              <p:grpSpPr>
                <a:xfrm>
                  <a:off x="15698632" y="0"/>
                  <a:ext cx="5028026" cy="3759877"/>
                  <a:chOff x="0" y="0"/>
                  <a:chExt cx="993190" cy="742692"/>
                </a:xfrm>
              </p:grpSpPr>
              <p:sp>
                <p:nvSpPr>
                  <p:cNvPr id="31" name="Freeform 31"/>
                  <p:cNvSpPr/>
                  <p:nvPr/>
                </p:nvSpPr>
                <p:spPr>
                  <a:xfrm>
                    <a:off x="0" y="0"/>
                    <a:ext cx="993190" cy="742692"/>
                  </a:xfrm>
                  <a:custGeom>
                    <a:avLst/>
                    <a:gdLst/>
                    <a:ahLst/>
                    <a:cxnLst/>
                    <a:rect l="l" t="t" r="r" b="b"/>
                    <a:pathLst>
                      <a:path w="993190" h="742692">
                        <a:moveTo>
                          <a:pt x="104703" y="0"/>
                        </a:moveTo>
                        <a:lnTo>
                          <a:pt x="888487" y="0"/>
                        </a:lnTo>
                        <a:cubicBezTo>
                          <a:pt x="946313" y="0"/>
                          <a:pt x="993190" y="46877"/>
                          <a:pt x="993190" y="104703"/>
                        </a:cubicBezTo>
                        <a:lnTo>
                          <a:pt x="993190" y="637988"/>
                        </a:lnTo>
                        <a:cubicBezTo>
                          <a:pt x="993190" y="695814"/>
                          <a:pt x="946313" y="742692"/>
                          <a:pt x="888487" y="742692"/>
                        </a:cubicBezTo>
                        <a:lnTo>
                          <a:pt x="104703" y="742692"/>
                        </a:lnTo>
                        <a:cubicBezTo>
                          <a:pt x="46877" y="742692"/>
                          <a:pt x="0" y="695814"/>
                          <a:pt x="0" y="637988"/>
                        </a:cubicBezTo>
                        <a:lnTo>
                          <a:pt x="0" y="104703"/>
                        </a:lnTo>
                        <a:cubicBezTo>
                          <a:pt x="0" y="46877"/>
                          <a:pt x="46877" y="0"/>
                          <a:pt x="104703" y="0"/>
                        </a:cubicBezTo>
                        <a:close/>
                      </a:path>
                    </a:pathLst>
                  </a:custGeom>
                  <a:solidFill>
                    <a:srgbClr val="F1F1F1"/>
                  </a:solidFill>
                  <a:ln w="9525" cap="rnd">
                    <a:solidFill>
                      <a:srgbClr val="000000"/>
                    </a:solidFill>
                    <a:prstDash val="solid"/>
                    <a:round/>
                  </a:ln>
                </p:spPr>
                <p:txBody>
                  <a:bodyPr/>
                  <a:lstStyle/>
                  <a:p>
                    <a:endParaRPr lang="ja-JP" altLang="en-US" sz="1200">
                      <a:latin typeface="+mj-ea"/>
                      <a:ea typeface="+mj-ea"/>
                    </a:endParaRPr>
                  </a:p>
                </p:txBody>
              </p:sp>
              <p:sp>
                <p:nvSpPr>
                  <p:cNvPr id="32" name="TextBox 32"/>
                  <p:cNvSpPr txBox="1"/>
                  <p:nvPr/>
                </p:nvSpPr>
                <p:spPr>
                  <a:xfrm>
                    <a:off x="0" y="-28575"/>
                    <a:ext cx="993190" cy="771267"/>
                  </a:xfrm>
                  <a:prstGeom prst="rect">
                    <a:avLst/>
                  </a:prstGeom>
                </p:spPr>
                <p:txBody>
                  <a:bodyPr lIns="169333" tIns="169333" rIns="169333" bIns="169333" rtlCol="0" anchor="ctr"/>
                  <a:lstStyle/>
                  <a:p>
                    <a:pPr algn="just">
                      <a:lnSpc>
                        <a:spcPts val="1773"/>
                      </a:lnSpc>
                    </a:pPr>
                    <a:r>
                      <a:rPr lang="ja-JP" altLang="en-US" sz="1400" b="1" dirty="0"/>
                      <a:t>新アプリを導入。メンバーがどんな人間か分かるように。過去のトラブル解決策もすぐに見つかる</a:t>
                    </a:r>
                    <a:r>
                      <a:rPr lang="ja-JP" altLang="en-US" sz="1400" dirty="0"/>
                      <a:t>ようになり、管理工数と心理的負担が激減した。</a:t>
                    </a:r>
                    <a:endParaRPr lang="en-US" sz="1266" dirty="0">
                      <a:solidFill>
                        <a:srgbClr val="000000"/>
                      </a:solidFill>
                      <a:latin typeface="+mj-ea"/>
                      <a:ea typeface="+mj-ea"/>
                      <a:cs typeface="Source Han Sans JP"/>
                      <a:sym typeface="Source Han Sans JP"/>
                    </a:endParaRPr>
                  </a:p>
                </p:txBody>
              </p:sp>
            </p:grpSp>
          </p:grpSp>
          <p:grpSp>
            <p:nvGrpSpPr>
              <p:cNvPr id="33" name="Group 33"/>
              <p:cNvGrpSpPr/>
              <p:nvPr/>
            </p:nvGrpSpPr>
            <p:grpSpPr>
              <a:xfrm>
                <a:off x="1568510" y="7971990"/>
                <a:ext cx="15544994" cy="1888604"/>
                <a:chOff x="0" y="0"/>
                <a:chExt cx="20726658" cy="2518138"/>
              </a:xfrm>
            </p:grpSpPr>
            <p:grpSp>
              <p:nvGrpSpPr>
                <p:cNvPr id="34" name="Group 34"/>
                <p:cNvGrpSpPr/>
                <p:nvPr/>
              </p:nvGrpSpPr>
              <p:grpSpPr>
                <a:xfrm>
                  <a:off x="0" y="0"/>
                  <a:ext cx="5028026" cy="2518138"/>
                  <a:chOff x="0" y="0"/>
                  <a:chExt cx="993190" cy="497410"/>
                </a:xfrm>
              </p:grpSpPr>
              <p:sp>
                <p:nvSpPr>
                  <p:cNvPr id="35" name="Freeform 35"/>
                  <p:cNvSpPr/>
                  <p:nvPr/>
                </p:nvSpPr>
                <p:spPr>
                  <a:xfrm>
                    <a:off x="0" y="0"/>
                    <a:ext cx="993190" cy="497410"/>
                  </a:xfrm>
                  <a:custGeom>
                    <a:avLst/>
                    <a:gdLst/>
                    <a:ahLst/>
                    <a:cxnLst/>
                    <a:rect l="l" t="t" r="r" b="b"/>
                    <a:pathLst>
                      <a:path w="993190" h="497410">
                        <a:moveTo>
                          <a:pt x="104703" y="0"/>
                        </a:moveTo>
                        <a:lnTo>
                          <a:pt x="888487" y="0"/>
                        </a:lnTo>
                        <a:cubicBezTo>
                          <a:pt x="946313" y="0"/>
                          <a:pt x="993190" y="46877"/>
                          <a:pt x="993190" y="104703"/>
                        </a:cubicBezTo>
                        <a:lnTo>
                          <a:pt x="993190" y="392707"/>
                        </a:lnTo>
                        <a:cubicBezTo>
                          <a:pt x="993190" y="420476"/>
                          <a:pt x="982159" y="447108"/>
                          <a:pt x="962524" y="466743"/>
                        </a:cubicBezTo>
                        <a:cubicBezTo>
                          <a:pt x="942888" y="486379"/>
                          <a:pt x="916256" y="497410"/>
                          <a:pt x="888487" y="497410"/>
                        </a:cubicBezTo>
                        <a:lnTo>
                          <a:pt x="104703" y="497410"/>
                        </a:lnTo>
                        <a:cubicBezTo>
                          <a:pt x="46877" y="497410"/>
                          <a:pt x="0" y="450533"/>
                          <a:pt x="0" y="392707"/>
                        </a:cubicBezTo>
                        <a:lnTo>
                          <a:pt x="0" y="104703"/>
                        </a:lnTo>
                        <a:cubicBezTo>
                          <a:pt x="0" y="46877"/>
                          <a:pt x="46877" y="0"/>
                          <a:pt x="104703" y="0"/>
                        </a:cubicBezTo>
                        <a:close/>
                      </a:path>
                    </a:pathLst>
                  </a:custGeom>
                  <a:solidFill>
                    <a:srgbClr val="C2F6FF"/>
                  </a:solidFill>
                  <a:ln w="9525" cap="rnd">
                    <a:solidFill>
                      <a:srgbClr val="000000"/>
                    </a:solidFill>
                    <a:prstDash val="solid"/>
                    <a:round/>
                  </a:ln>
                </p:spPr>
                <p:txBody>
                  <a:bodyPr/>
                  <a:lstStyle/>
                  <a:p>
                    <a:endParaRPr lang="ja-JP" altLang="en-US" sz="1200">
                      <a:latin typeface="+mj-ea"/>
                      <a:ea typeface="+mj-ea"/>
                    </a:endParaRPr>
                  </a:p>
                </p:txBody>
              </p:sp>
              <p:sp>
                <p:nvSpPr>
                  <p:cNvPr id="36" name="TextBox 36"/>
                  <p:cNvSpPr txBox="1"/>
                  <p:nvPr/>
                </p:nvSpPr>
                <p:spPr>
                  <a:xfrm>
                    <a:off x="0" y="-28575"/>
                    <a:ext cx="993190" cy="525985"/>
                  </a:xfrm>
                  <a:prstGeom prst="rect">
                    <a:avLst/>
                  </a:prstGeom>
                </p:spPr>
                <p:txBody>
                  <a:bodyPr lIns="169333" tIns="169333" rIns="169333" bIns="169333" rtlCol="0" anchor="ctr"/>
                  <a:lstStyle/>
                  <a:p>
                    <a:pPr algn="just">
                      <a:lnSpc>
                        <a:spcPts val="1773"/>
                      </a:lnSpc>
                    </a:pPr>
                    <a:r>
                      <a:rPr lang="ja-JP" altLang="en-US" sz="1400" dirty="0"/>
                      <a:t>くだらない話ができる関係が、実は大事だった。</a:t>
                    </a:r>
                    <a:endParaRPr lang="en-US" sz="1266" dirty="0">
                      <a:solidFill>
                        <a:srgbClr val="000000"/>
                      </a:solidFill>
                      <a:latin typeface="+mj-ea"/>
                      <a:ea typeface="+mj-ea"/>
                      <a:cs typeface="Source Han Sans JP"/>
                      <a:sym typeface="Source Han Sans JP"/>
                    </a:endParaRPr>
                  </a:p>
                </p:txBody>
              </p:sp>
            </p:grpSp>
            <p:grpSp>
              <p:nvGrpSpPr>
                <p:cNvPr id="37" name="Group 37"/>
                <p:cNvGrpSpPr/>
                <p:nvPr/>
              </p:nvGrpSpPr>
              <p:grpSpPr>
                <a:xfrm>
                  <a:off x="5236179" y="0"/>
                  <a:ext cx="5028026" cy="2518138"/>
                  <a:chOff x="0" y="0"/>
                  <a:chExt cx="993190" cy="497410"/>
                </a:xfrm>
              </p:grpSpPr>
              <p:sp>
                <p:nvSpPr>
                  <p:cNvPr id="38" name="Freeform 38"/>
                  <p:cNvSpPr/>
                  <p:nvPr/>
                </p:nvSpPr>
                <p:spPr>
                  <a:xfrm>
                    <a:off x="0" y="0"/>
                    <a:ext cx="993190" cy="497410"/>
                  </a:xfrm>
                  <a:custGeom>
                    <a:avLst/>
                    <a:gdLst/>
                    <a:ahLst/>
                    <a:cxnLst/>
                    <a:rect l="l" t="t" r="r" b="b"/>
                    <a:pathLst>
                      <a:path w="993190" h="497410">
                        <a:moveTo>
                          <a:pt x="104703" y="0"/>
                        </a:moveTo>
                        <a:lnTo>
                          <a:pt x="888487" y="0"/>
                        </a:lnTo>
                        <a:cubicBezTo>
                          <a:pt x="946313" y="0"/>
                          <a:pt x="993190" y="46877"/>
                          <a:pt x="993190" y="104703"/>
                        </a:cubicBezTo>
                        <a:lnTo>
                          <a:pt x="993190" y="392707"/>
                        </a:lnTo>
                        <a:cubicBezTo>
                          <a:pt x="993190" y="420476"/>
                          <a:pt x="982159" y="447108"/>
                          <a:pt x="962524" y="466743"/>
                        </a:cubicBezTo>
                        <a:cubicBezTo>
                          <a:pt x="942888" y="486379"/>
                          <a:pt x="916256" y="497410"/>
                          <a:pt x="888487" y="497410"/>
                        </a:cubicBezTo>
                        <a:lnTo>
                          <a:pt x="104703" y="497410"/>
                        </a:lnTo>
                        <a:cubicBezTo>
                          <a:pt x="46877" y="497410"/>
                          <a:pt x="0" y="450533"/>
                          <a:pt x="0" y="392707"/>
                        </a:cubicBezTo>
                        <a:lnTo>
                          <a:pt x="0" y="104703"/>
                        </a:lnTo>
                        <a:cubicBezTo>
                          <a:pt x="0" y="46877"/>
                          <a:pt x="46877" y="0"/>
                          <a:pt x="104703" y="0"/>
                        </a:cubicBezTo>
                        <a:close/>
                      </a:path>
                    </a:pathLst>
                  </a:custGeom>
                  <a:solidFill>
                    <a:srgbClr val="C2F6FF"/>
                  </a:solidFill>
                  <a:ln w="9525" cap="rnd">
                    <a:solidFill>
                      <a:srgbClr val="000000"/>
                    </a:solidFill>
                    <a:prstDash val="solid"/>
                    <a:round/>
                  </a:ln>
                </p:spPr>
                <p:txBody>
                  <a:bodyPr/>
                  <a:lstStyle/>
                  <a:p>
                    <a:endParaRPr lang="ja-JP" altLang="en-US" sz="1200">
                      <a:latin typeface="+mj-ea"/>
                      <a:ea typeface="+mj-ea"/>
                    </a:endParaRPr>
                  </a:p>
                </p:txBody>
              </p:sp>
              <p:sp>
                <p:nvSpPr>
                  <p:cNvPr id="39" name="TextBox 39"/>
                  <p:cNvSpPr txBox="1"/>
                  <p:nvPr/>
                </p:nvSpPr>
                <p:spPr>
                  <a:xfrm>
                    <a:off x="0" y="-28575"/>
                    <a:ext cx="993190" cy="525985"/>
                  </a:xfrm>
                  <a:prstGeom prst="rect">
                    <a:avLst/>
                  </a:prstGeom>
                </p:spPr>
                <p:txBody>
                  <a:bodyPr lIns="169333" tIns="169333" rIns="169333" bIns="169333" rtlCol="0" anchor="ctr"/>
                  <a:lstStyle/>
                  <a:p>
                    <a:pPr algn="just">
                      <a:lnSpc>
                        <a:spcPts val="1773"/>
                      </a:lnSpc>
                    </a:pPr>
                    <a:r>
                      <a:rPr lang="ja-JP" altLang="en-US" sz="1400" dirty="0"/>
                      <a:t>「空気」を読むだけでマネジメントできていた。</a:t>
                    </a:r>
                    <a:endParaRPr lang="en-US" sz="1266" dirty="0">
                      <a:solidFill>
                        <a:srgbClr val="000000"/>
                      </a:solidFill>
                      <a:latin typeface="+mj-ea"/>
                      <a:ea typeface="+mj-ea"/>
                      <a:cs typeface="Source Han Sans JP"/>
                      <a:sym typeface="Source Han Sans JP"/>
                    </a:endParaRPr>
                  </a:p>
                </p:txBody>
              </p:sp>
            </p:grpSp>
            <p:grpSp>
              <p:nvGrpSpPr>
                <p:cNvPr id="40" name="Group 40"/>
                <p:cNvGrpSpPr/>
                <p:nvPr/>
              </p:nvGrpSpPr>
              <p:grpSpPr>
                <a:xfrm>
                  <a:off x="10467406" y="0"/>
                  <a:ext cx="5028026" cy="2518138"/>
                  <a:chOff x="0" y="0"/>
                  <a:chExt cx="993190" cy="497410"/>
                </a:xfrm>
              </p:grpSpPr>
              <p:sp>
                <p:nvSpPr>
                  <p:cNvPr id="41" name="Freeform 41"/>
                  <p:cNvSpPr/>
                  <p:nvPr/>
                </p:nvSpPr>
                <p:spPr>
                  <a:xfrm>
                    <a:off x="0" y="0"/>
                    <a:ext cx="993190" cy="497410"/>
                  </a:xfrm>
                  <a:custGeom>
                    <a:avLst/>
                    <a:gdLst/>
                    <a:ahLst/>
                    <a:cxnLst/>
                    <a:rect l="l" t="t" r="r" b="b"/>
                    <a:pathLst>
                      <a:path w="993190" h="497410">
                        <a:moveTo>
                          <a:pt x="104703" y="0"/>
                        </a:moveTo>
                        <a:lnTo>
                          <a:pt x="888487" y="0"/>
                        </a:lnTo>
                        <a:cubicBezTo>
                          <a:pt x="946313" y="0"/>
                          <a:pt x="993190" y="46877"/>
                          <a:pt x="993190" y="104703"/>
                        </a:cubicBezTo>
                        <a:lnTo>
                          <a:pt x="993190" y="392707"/>
                        </a:lnTo>
                        <a:cubicBezTo>
                          <a:pt x="993190" y="420476"/>
                          <a:pt x="982159" y="447108"/>
                          <a:pt x="962524" y="466743"/>
                        </a:cubicBezTo>
                        <a:cubicBezTo>
                          <a:pt x="942888" y="486379"/>
                          <a:pt x="916256" y="497410"/>
                          <a:pt x="888487" y="497410"/>
                        </a:cubicBezTo>
                        <a:lnTo>
                          <a:pt x="104703" y="497410"/>
                        </a:lnTo>
                        <a:cubicBezTo>
                          <a:pt x="46877" y="497410"/>
                          <a:pt x="0" y="450533"/>
                          <a:pt x="0" y="392707"/>
                        </a:cubicBezTo>
                        <a:lnTo>
                          <a:pt x="0" y="104703"/>
                        </a:lnTo>
                        <a:cubicBezTo>
                          <a:pt x="0" y="46877"/>
                          <a:pt x="46877" y="0"/>
                          <a:pt x="104703" y="0"/>
                        </a:cubicBezTo>
                        <a:close/>
                      </a:path>
                    </a:pathLst>
                  </a:custGeom>
                  <a:solidFill>
                    <a:srgbClr val="C2F6FF"/>
                  </a:solidFill>
                  <a:ln w="9525" cap="rnd">
                    <a:solidFill>
                      <a:srgbClr val="000000"/>
                    </a:solidFill>
                    <a:prstDash val="solid"/>
                    <a:round/>
                  </a:ln>
                </p:spPr>
                <p:txBody>
                  <a:bodyPr/>
                  <a:lstStyle/>
                  <a:p>
                    <a:endParaRPr lang="ja-JP" altLang="en-US" sz="1200">
                      <a:latin typeface="+mj-ea"/>
                      <a:ea typeface="+mj-ea"/>
                    </a:endParaRPr>
                  </a:p>
                </p:txBody>
              </p:sp>
              <p:sp>
                <p:nvSpPr>
                  <p:cNvPr id="42" name="TextBox 42"/>
                  <p:cNvSpPr txBox="1"/>
                  <p:nvPr/>
                </p:nvSpPr>
                <p:spPr>
                  <a:xfrm>
                    <a:off x="0" y="-28575"/>
                    <a:ext cx="993190" cy="525985"/>
                  </a:xfrm>
                  <a:prstGeom prst="rect">
                    <a:avLst/>
                  </a:prstGeom>
                </p:spPr>
                <p:txBody>
                  <a:bodyPr lIns="169333" tIns="169333" rIns="169333" bIns="169333" rtlCol="0" anchor="ctr"/>
                  <a:lstStyle/>
                  <a:p>
                    <a:pPr algn="just">
                      <a:lnSpc>
                        <a:spcPts val="1773"/>
                      </a:lnSpc>
                    </a:pPr>
                    <a:r>
                      <a:rPr lang="ja-JP" altLang="en-US" sz="1400" dirty="0"/>
                      <a:t>文字だけの報告書を見ても、そこに「人」を感じられない。</a:t>
                    </a:r>
                    <a:endParaRPr lang="en-US" altLang="ja-JP" sz="1400" dirty="0"/>
                  </a:p>
                  <a:p>
                    <a:pPr algn="just">
                      <a:lnSpc>
                        <a:spcPts val="1773"/>
                      </a:lnSpc>
                    </a:pPr>
                    <a:r>
                      <a:rPr lang="ja-JP" altLang="en-US" sz="1400" dirty="0"/>
                      <a:t>まるで知らない人と仕事をしているようだ。</a:t>
                    </a:r>
                    <a:endParaRPr lang="en-US" sz="1266" dirty="0">
                      <a:solidFill>
                        <a:srgbClr val="000000"/>
                      </a:solidFill>
                      <a:latin typeface="+mj-ea"/>
                      <a:ea typeface="+mj-ea"/>
                      <a:cs typeface="Source Han Sans JP"/>
                      <a:sym typeface="Source Han Sans JP"/>
                    </a:endParaRPr>
                  </a:p>
                </p:txBody>
              </p:sp>
            </p:grpSp>
            <p:grpSp>
              <p:nvGrpSpPr>
                <p:cNvPr id="43" name="Group 43"/>
                <p:cNvGrpSpPr/>
                <p:nvPr/>
              </p:nvGrpSpPr>
              <p:grpSpPr>
                <a:xfrm>
                  <a:off x="15698632" y="0"/>
                  <a:ext cx="5028026" cy="2518138"/>
                  <a:chOff x="0" y="0"/>
                  <a:chExt cx="993190" cy="497410"/>
                </a:xfrm>
              </p:grpSpPr>
              <p:sp>
                <p:nvSpPr>
                  <p:cNvPr id="44" name="Freeform 44"/>
                  <p:cNvSpPr/>
                  <p:nvPr/>
                </p:nvSpPr>
                <p:spPr>
                  <a:xfrm>
                    <a:off x="0" y="0"/>
                    <a:ext cx="993190" cy="497410"/>
                  </a:xfrm>
                  <a:custGeom>
                    <a:avLst/>
                    <a:gdLst/>
                    <a:ahLst/>
                    <a:cxnLst/>
                    <a:rect l="l" t="t" r="r" b="b"/>
                    <a:pathLst>
                      <a:path w="993190" h="497410">
                        <a:moveTo>
                          <a:pt x="104703" y="0"/>
                        </a:moveTo>
                        <a:lnTo>
                          <a:pt x="888487" y="0"/>
                        </a:lnTo>
                        <a:cubicBezTo>
                          <a:pt x="946313" y="0"/>
                          <a:pt x="993190" y="46877"/>
                          <a:pt x="993190" y="104703"/>
                        </a:cubicBezTo>
                        <a:lnTo>
                          <a:pt x="993190" y="392707"/>
                        </a:lnTo>
                        <a:cubicBezTo>
                          <a:pt x="993190" y="420476"/>
                          <a:pt x="982159" y="447108"/>
                          <a:pt x="962524" y="466743"/>
                        </a:cubicBezTo>
                        <a:cubicBezTo>
                          <a:pt x="942888" y="486379"/>
                          <a:pt x="916256" y="497410"/>
                          <a:pt x="888487" y="497410"/>
                        </a:cubicBezTo>
                        <a:lnTo>
                          <a:pt x="104703" y="497410"/>
                        </a:lnTo>
                        <a:cubicBezTo>
                          <a:pt x="46877" y="497410"/>
                          <a:pt x="0" y="450533"/>
                          <a:pt x="0" y="392707"/>
                        </a:cubicBezTo>
                        <a:lnTo>
                          <a:pt x="0" y="104703"/>
                        </a:lnTo>
                        <a:cubicBezTo>
                          <a:pt x="0" y="46877"/>
                          <a:pt x="46877" y="0"/>
                          <a:pt x="104703" y="0"/>
                        </a:cubicBezTo>
                        <a:close/>
                      </a:path>
                    </a:pathLst>
                  </a:custGeom>
                  <a:solidFill>
                    <a:srgbClr val="C2F6FF"/>
                  </a:solidFill>
                  <a:ln w="9525" cap="rnd">
                    <a:solidFill>
                      <a:srgbClr val="000000"/>
                    </a:solidFill>
                    <a:prstDash val="solid"/>
                    <a:round/>
                  </a:ln>
                </p:spPr>
                <p:txBody>
                  <a:bodyPr/>
                  <a:lstStyle/>
                  <a:p>
                    <a:endParaRPr lang="ja-JP" altLang="en-US" sz="1200">
                      <a:latin typeface="+mj-ea"/>
                      <a:ea typeface="+mj-ea"/>
                    </a:endParaRPr>
                  </a:p>
                </p:txBody>
              </p:sp>
              <p:sp>
                <p:nvSpPr>
                  <p:cNvPr id="45" name="TextBox 45"/>
                  <p:cNvSpPr txBox="1"/>
                  <p:nvPr/>
                </p:nvSpPr>
                <p:spPr>
                  <a:xfrm>
                    <a:off x="0" y="-28575"/>
                    <a:ext cx="993190" cy="525985"/>
                  </a:xfrm>
                  <a:prstGeom prst="rect">
                    <a:avLst/>
                  </a:prstGeom>
                </p:spPr>
                <p:txBody>
                  <a:bodyPr lIns="169333" tIns="169333" rIns="169333" bIns="169333" rtlCol="0" anchor="ctr"/>
                  <a:lstStyle/>
                  <a:p>
                    <a:pPr algn="just">
                      <a:lnSpc>
                        <a:spcPts val="1773"/>
                      </a:lnSpc>
                    </a:pPr>
                    <a:r>
                      <a:rPr lang="ja-JP" altLang="en-US" sz="1400" dirty="0"/>
                      <a:t>反応しなくても繋がっている感覚がある。</a:t>
                    </a:r>
                    <a:endParaRPr lang="en-US" altLang="ja-JP" sz="1400" dirty="0"/>
                  </a:p>
                  <a:p>
                    <a:pPr algn="just">
                      <a:lnSpc>
                        <a:spcPts val="1773"/>
                      </a:lnSpc>
                    </a:pPr>
                    <a:r>
                      <a:rPr lang="ja-JP" altLang="en-US" sz="1266" dirty="0">
                        <a:solidFill>
                          <a:srgbClr val="000000"/>
                        </a:solidFill>
                        <a:latin typeface="+mj-ea"/>
                        <a:ea typeface="+mj-ea"/>
                        <a:cs typeface="Source Han Sans JP"/>
                        <a:sym typeface="Source Han Sans JP"/>
                      </a:rPr>
                      <a:t>読むだけで</a:t>
                    </a:r>
                    <a:r>
                      <a:rPr lang="ja-JP" altLang="en-US" sz="1400" dirty="0"/>
                      <a:t>「心理的安全性」が作れる。</a:t>
                    </a:r>
                    <a:endParaRPr lang="en-US" sz="1266" dirty="0">
                      <a:solidFill>
                        <a:srgbClr val="000000"/>
                      </a:solidFill>
                      <a:latin typeface="+mj-ea"/>
                      <a:ea typeface="+mj-ea"/>
                      <a:cs typeface="Source Han Sans JP"/>
                      <a:sym typeface="Source Han Sans JP"/>
                    </a:endParaRPr>
                  </a:p>
                </p:txBody>
              </p:sp>
            </p:grpSp>
          </p:grpSp>
          <p:grpSp>
            <p:nvGrpSpPr>
              <p:cNvPr id="46" name="Group 46"/>
              <p:cNvGrpSpPr/>
              <p:nvPr/>
            </p:nvGrpSpPr>
            <p:grpSpPr>
              <a:xfrm>
                <a:off x="302571" y="183134"/>
                <a:ext cx="1090449" cy="843106"/>
                <a:chOff x="0" y="0"/>
                <a:chExt cx="287197" cy="222053"/>
              </a:xfrm>
            </p:grpSpPr>
            <p:sp>
              <p:nvSpPr>
                <p:cNvPr id="47" name="Freeform 47"/>
                <p:cNvSpPr/>
                <p:nvPr/>
              </p:nvSpPr>
              <p:spPr>
                <a:xfrm>
                  <a:off x="0" y="0"/>
                  <a:ext cx="287197" cy="222053"/>
                </a:xfrm>
                <a:custGeom>
                  <a:avLst/>
                  <a:gdLst/>
                  <a:ahLst/>
                  <a:cxnLst/>
                  <a:rect l="l" t="t" r="r" b="b"/>
                  <a:pathLst>
                    <a:path w="287197" h="222053">
                      <a:moveTo>
                        <a:pt x="63898" y="0"/>
                      </a:moveTo>
                      <a:lnTo>
                        <a:pt x="223299" y="0"/>
                      </a:lnTo>
                      <a:cubicBezTo>
                        <a:pt x="258589" y="0"/>
                        <a:pt x="287197" y="28608"/>
                        <a:pt x="287197" y="63898"/>
                      </a:cubicBezTo>
                      <a:lnTo>
                        <a:pt x="287197" y="158155"/>
                      </a:lnTo>
                      <a:cubicBezTo>
                        <a:pt x="287197" y="193445"/>
                        <a:pt x="258589" y="222053"/>
                        <a:pt x="223299" y="222053"/>
                      </a:cubicBezTo>
                      <a:lnTo>
                        <a:pt x="63898" y="222053"/>
                      </a:lnTo>
                      <a:cubicBezTo>
                        <a:pt x="28608" y="222053"/>
                        <a:pt x="0" y="193445"/>
                        <a:pt x="0" y="158155"/>
                      </a:cubicBezTo>
                      <a:lnTo>
                        <a:pt x="0" y="63898"/>
                      </a:lnTo>
                      <a:cubicBezTo>
                        <a:pt x="0" y="28608"/>
                        <a:pt x="28608" y="0"/>
                        <a:pt x="63898" y="0"/>
                      </a:cubicBezTo>
                      <a:close/>
                    </a:path>
                  </a:pathLst>
                </a:custGeom>
                <a:solidFill>
                  <a:srgbClr val="D9D9D9"/>
                </a:solidFill>
              </p:spPr>
              <p:txBody>
                <a:bodyPr/>
                <a:lstStyle/>
                <a:p>
                  <a:endParaRPr lang="ja-JP" altLang="en-US" sz="1200">
                    <a:latin typeface="+mj-ea"/>
                    <a:ea typeface="+mj-ea"/>
                  </a:endParaRPr>
                </a:p>
              </p:txBody>
            </p:sp>
            <p:sp>
              <p:nvSpPr>
                <p:cNvPr id="48" name="TextBox 48"/>
                <p:cNvSpPr txBox="1"/>
                <p:nvPr/>
              </p:nvSpPr>
              <p:spPr>
                <a:xfrm>
                  <a:off x="0" y="-28575"/>
                  <a:ext cx="287197" cy="250628"/>
                </a:xfrm>
                <a:prstGeom prst="rect">
                  <a:avLst/>
                </a:prstGeom>
              </p:spPr>
              <p:txBody>
                <a:bodyPr lIns="25400" tIns="25400" rIns="25400" bIns="25400" rtlCol="0" anchor="ctr"/>
                <a:lstStyle/>
                <a:p>
                  <a:pPr algn="ctr">
                    <a:lnSpc>
                      <a:spcPts val="1493"/>
                    </a:lnSpc>
                  </a:pPr>
                  <a:r>
                    <a:rPr lang="en-US" sz="1067">
                      <a:solidFill>
                        <a:srgbClr val="000000"/>
                      </a:solidFill>
                      <a:latin typeface="+mj-ea"/>
                      <a:ea typeface="+mj-ea"/>
                      <a:cs typeface="Source Han Sans JP"/>
                      <a:sym typeface="Source Han Sans JP"/>
                    </a:rPr>
                    <a:t>フェーズ</a:t>
                  </a:r>
                </a:p>
              </p:txBody>
            </p:sp>
          </p:grpSp>
          <p:grpSp>
            <p:nvGrpSpPr>
              <p:cNvPr id="49" name="Group 49"/>
              <p:cNvGrpSpPr/>
              <p:nvPr/>
            </p:nvGrpSpPr>
            <p:grpSpPr>
              <a:xfrm>
                <a:off x="302571" y="1139441"/>
                <a:ext cx="1090449" cy="2761103"/>
                <a:chOff x="0" y="0"/>
                <a:chExt cx="287197" cy="727204"/>
              </a:xfrm>
            </p:grpSpPr>
            <p:sp>
              <p:nvSpPr>
                <p:cNvPr id="50" name="Freeform 50"/>
                <p:cNvSpPr/>
                <p:nvPr/>
              </p:nvSpPr>
              <p:spPr>
                <a:xfrm>
                  <a:off x="0" y="0"/>
                  <a:ext cx="287197" cy="727204"/>
                </a:xfrm>
                <a:custGeom>
                  <a:avLst/>
                  <a:gdLst/>
                  <a:ahLst/>
                  <a:cxnLst/>
                  <a:rect l="l" t="t" r="r" b="b"/>
                  <a:pathLst>
                    <a:path w="287197" h="727204">
                      <a:moveTo>
                        <a:pt x="63898" y="0"/>
                      </a:moveTo>
                      <a:lnTo>
                        <a:pt x="223299" y="0"/>
                      </a:lnTo>
                      <a:cubicBezTo>
                        <a:pt x="258589" y="0"/>
                        <a:pt x="287197" y="28608"/>
                        <a:pt x="287197" y="63898"/>
                      </a:cubicBezTo>
                      <a:lnTo>
                        <a:pt x="287197" y="663306"/>
                      </a:lnTo>
                      <a:cubicBezTo>
                        <a:pt x="287197" y="698596"/>
                        <a:pt x="258589" y="727204"/>
                        <a:pt x="223299" y="727204"/>
                      </a:cubicBezTo>
                      <a:lnTo>
                        <a:pt x="63898" y="727204"/>
                      </a:lnTo>
                      <a:cubicBezTo>
                        <a:pt x="28608" y="727204"/>
                        <a:pt x="0" y="698596"/>
                        <a:pt x="0" y="663306"/>
                      </a:cubicBezTo>
                      <a:lnTo>
                        <a:pt x="0" y="63898"/>
                      </a:lnTo>
                      <a:cubicBezTo>
                        <a:pt x="0" y="28608"/>
                        <a:pt x="28608" y="0"/>
                        <a:pt x="63898" y="0"/>
                      </a:cubicBezTo>
                      <a:close/>
                    </a:path>
                  </a:pathLst>
                </a:custGeom>
                <a:solidFill>
                  <a:srgbClr val="D9D9D9"/>
                </a:solidFill>
              </p:spPr>
              <p:txBody>
                <a:bodyPr/>
                <a:lstStyle/>
                <a:p>
                  <a:endParaRPr lang="ja-JP" altLang="en-US" sz="1200">
                    <a:latin typeface="+mj-ea"/>
                    <a:ea typeface="+mj-ea"/>
                  </a:endParaRPr>
                </a:p>
              </p:txBody>
            </p:sp>
            <p:sp>
              <p:nvSpPr>
                <p:cNvPr id="51" name="TextBox 51"/>
                <p:cNvSpPr txBox="1"/>
                <p:nvPr/>
              </p:nvSpPr>
              <p:spPr>
                <a:xfrm>
                  <a:off x="0" y="-28575"/>
                  <a:ext cx="287197" cy="755779"/>
                </a:xfrm>
                <a:prstGeom prst="rect">
                  <a:avLst/>
                </a:prstGeom>
              </p:spPr>
              <p:txBody>
                <a:bodyPr lIns="25400" tIns="25400" rIns="25400" bIns="25400" rtlCol="0" anchor="ctr"/>
                <a:lstStyle/>
                <a:p>
                  <a:pPr algn="ctr">
                    <a:lnSpc>
                      <a:spcPts val="1493"/>
                    </a:lnSpc>
                  </a:pPr>
                  <a:r>
                    <a:rPr lang="en-US" sz="1067">
                      <a:solidFill>
                        <a:srgbClr val="000000"/>
                      </a:solidFill>
                      <a:latin typeface="+mj-ea"/>
                      <a:ea typeface="+mj-ea"/>
                      <a:cs typeface="Source Han Sans JP"/>
                      <a:sym typeface="Source Han Sans JP"/>
                    </a:rPr>
                    <a:t>状況・出来事</a:t>
                  </a:r>
                </a:p>
              </p:txBody>
            </p:sp>
          </p:grpSp>
          <p:grpSp>
            <p:nvGrpSpPr>
              <p:cNvPr id="52" name="Group 52"/>
              <p:cNvGrpSpPr/>
              <p:nvPr/>
            </p:nvGrpSpPr>
            <p:grpSpPr>
              <a:xfrm>
                <a:off x="302571" y="7971990"/>
                <a:ext cx="1090449" cy="1888604"/>
                <a:chOff x="0" y="0"/>
                <a:chExt cx="287197" cy="497410"/>
              </a:xfrm>
            </p:grpSpPr>
            <p:sp>
              <p:nvSpPr>
                <p:cNvPr id="53" name="Freeform 53"/>
                <p:cNvSpPr/>
                <p:nvPr/>
              </p:nvSpPr>
              <p:spPr>
                <a:xfrm>
                  <a:off x="0" y="0"/>
                  <a:ext cx="287197" cy="497410"/>
                </a:xfrm>
                <a:custGeom>
                  <a:avLst/>
                  <a:gdLst/>
                  <a:ahLst/>
                  <a:cxnLst/>
                  <a:rect l="l" t="t" r="r" b="b"/>
                  <a:pathLst>
                    <a:path w="287197" h="497410">
                      <a:moveTo>
                        <a:pt x="63898" y="0"/>
                      </a:moveTo>
                      <a:lnTo>
                        <a:pt x="223299" y="0"/>
                      </a:lnTo>
                      <a:cubicBezTo>
                        <a:pt x="258589" y="0"/>
                        <a:pt x="287197" y="28608"/>
                        <a:pt x="287197" y="63898"/>
                      </a:cubicBezTo>
                      <a:lnTo>
                        <a:pt x="287197" y="433512"/>
                      </a:lnTo>
                      <a:cubicBezTo>
                        <a:pt x="287197" y="468802"/>
                        <a:pt x="258589" y="497410"/>
                        <a:pt x="223299" y="497410"/>
                      </a:cubicBezTo>
                      <a:lnTo>
                        <a:pt x="63898" y="497410"/>
                      </a:lnTo>
                      <a:cubicBezTo>
                        <a:pt x="28608" y="497410"/>
                        <a:pt x="0" y="468802"/>
                        <a:pt x="0" y="433512"/>
                      </a:cubicBezTo>
                      <a:lnTo>
                        <a:pt x="0" y="63898"/>
                      </a:lnTo>
                      <a:cubicBezTo>
                        <a:pt x="0" y="28608"/>
                        <a:pt x="28608" y="0"/>
                        <a:pt x="63898" y="0"/>
                      </a:cubicBezTo>
                      <a:close/>
                    </a:path>
                  </a:pathLst>
                </a:custGeom>
                <a:solidFill>
                  <a:srgbClr val="C2F6FF"/>
                </a:solidFill>
              </p:spPr>
              <p:txBody>
                <a:bodyPr/>
                <a:lstStyle/>
                <a:p>
                  <a:endParaRPr lang="ja-JP" altLang="en-US" sz="1200">
                    <a:latin typeface="+mj-ea"/>
                    <a:ea typeface="+mj-ea"/>
                  </a:endParaRPr>
                </a:p>
              </p:txBody>
            </p:sp>
            <p:sp>
              <p:nvSpPr>
                <p:cNvPr id="54" name="TextBox 54"/>
                <p:cNvSpPr txBox="1"/>
                <p:nvPr/>
              </p:nvSpPr>
              <p:spPr>
                <a:xfrm>
                  <a:off x="0" y="-28575"/>
                  <a:ext cx="287197" cy="525985"/>
                </a:xfrm>
                <a:prstGeom prst="rect">
                  <a:avLst/>
                </a:prstGeom>
              </p:spPr>
              <p:txBody>
                <a:bodyPr lIns="25400" tIns="25400" rIns="25400" bIns="25400" rtlCol="0" anchor="ctr"/>
                <a:lstStyle/>
                <a:p>
                  <a:pPr algn="ctr">
                    <a:lnSpc>
                      <a:spcPts val="1493"/>
                    </a:lnSpc>
                  </a:pPr>
                  <a:r>
                    <a:rPr lang="en-US" sz="1067">
                      <a:solidFill>
                        <a:srgbClr val="000000"/>
                      </a:solidFill>
                      <a:latin typeface="+mj-ea"/>
                      <a:ea typeface="+mj-ea"/>
                      <a:cs typeface="Source Han Sans JP"/>
                      <a:sym typeface="Source Han Sans JP"/>
                    </a:rPr>
                    <a:t>インサイト</a:t>
                  </a:r>
                </a:p>
              </p:txBody>
            </p:sp>
          </p:grpSp>
          <p:grpSp>
            <p:nvGrpSpPr>
              <p:cNvPr id="55" name="Group 55"/>
              <p:cNvGrpSpPr/>
              <p:nvPr/>
            </p:nvGrpSpPr>
            <p:grpSpPr>
              <a:xfrm>
                <a:off x="302571" y="4014845"/>
                <a:ext cx="1090449" cy="3842845"/>
                <a:chOff x="0" y="0"/>
                <a:chExt cx="287197" cy="1012107"/>
              </a:xfrm>
            </p:grpSpPr>
            <p:sp>
              <p:nvSpPr>
                <p:cNvPr id="56" name="Freeform 56"/>
                <p:cNvSpPr/>
                <p:nvPr/>
              </p:nvSpPr>
              <p:spPr>
                <a:xfrm>
                  <a:off x="0" y="0"/>
                  <a:ext cx="287197" cy="1012107"/>
                </a:xfrm>
                <a:custGeom>
                  <a:avLst/>
                  <a:gdLst/>
                  <a:ahLst/>
                  <a:cxnLst/>
                  <a:rect l="l" t="t" r="r" b="b"/>
                  <a:pathLst>
                    <a:path w="287197" h="1012107">
                      <a:moveTo>
                        <a:pt x="63898" y="0"/>
                      </a:moveTo>
                      <a:lnTo>
                        <a:pt x="223299" y="0"/>
                      </a:lnTo>
                      <a:cubicBezTo>
                        <a:pt x="258589" y="0"/>
                        <a:pt x="287197" y="28608"/>
                        <a:pt x="287197" y="63898"/>
                      </a:cubicBezTo>
                      <a:lnTo>
                        <a:pt x="287197" y="948210"/>
                      </a:lnTo>
                      <a:cubicBezTo>
                        <a:pt x="287197" y="983499"/>
                        <a:pt x="258589" y="1012107"/>
                        <a:pt x="223299" y="1012107"/>
                      </a:cubicBezTo>
                      <a:lnTo>
                        <a:pt x="63898" y="1012107"/>
                      </a:lnTo>
                      <a:cubicBezTo>
                        <a:pt x="28608" y="1012107"/>
                        <a:pt x="0" y="983499"/>
                        <a:pt x="0" y="948210"/>
                      </a:cubicBezTo>
                      <a:lnTo>
                        <a:pt x="0" y="63898"/>
                      </a:lnTo>
                      <a:cubicBezTo>
                        <a:pt x="0" y="28608"/>
                        <a:pt x="28608" y="0"/>
                        <a:pt x="63898" y="0"/>
                      </a:cubicBezTo>
                      <a:close/>
                    </a:path>
                  </a:pathLst>
                </a:custGeom>
                <a:solidFill>
                  <a:srgbClr val="D9D9D9"/>
                </a:solidFill>
              </p:spPr>
              <p:txBody>
                <a:bodyPr/>
                <a:lstStyle/>
                <a:p>
                  <a:endParaRPr lang="ja-JP" altLang="en-US" sz="1200">
                    <a:latin typeface="+mj-ea"/>
                    <a:ea typeface="+mj-ea"/>
                  </a:endParaRPr>
                </a:p>
              </p:txBody>
            </p:sp>
            <p:sp>
              <p:nvSpPr>
                <p:cNvPr id="57" name="TextBox 57"/>
                <p:cNvSpPr txBox="1"/>
                <p:nvPr/>
              </p:nvSpPr>
              <p:spPr>
                <a:xfrm>
                  <a:off x="0" y="-28575"/>
                  <a:ext cx="287197" cy="1040682"/>
                </a:xfrm>
                <a:prstGeom prst="rect">
                  <a:avLst/>
                </a:prstGeom>
              </p:spPr>
              <p:txBody>
                <a:bodyPr lIns="25400" tIns="25400" rIns="25400" bIns="25400" rtlCol="0" anchor="ctr"/>
                <a:lstStyle/>
                <a:p>
                  <a:pPr algn="ctr">
                    <a:lnSpc>
                      <a:spcPts val="1493"/>
                    </a:lnSpc>
                  </a:pPr>
                  <a:r>
                    <a:rPr lang="en-US" sz="1067">
                      <a:solidFill>
                        <a:srgbClr val="000000"/>
                      </a:solidFill>
                      <a:latin typeface="+mj-ea"/>
                      <a:ea typeface="+mj-ea"/>
                      <a:cs typeface="Source Han Sans JP"/>
                      <a:sym typeface="Source Han Sans JP"/>
                    </a:rPr>
                    <a:t>モチベーション</a:t>
                  </a:r>
                </a:p>
              </p:txBody>
            </p:sp>
          </p:gr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41E44F-58A7-832B-F5E5-BA3061EABC0F}"/>
            </a:ext>
          </a:extLst>
        </p:cNvPr>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AA484EFE-ABDA-5C60-5EEF-AE168456A50C}"/>
              </a:ext>
            </a:extLst>
          </p:cNvPr>
          <p:cNvSpPr txBox="1"/>
          <p:nvPr/>
        </p:nvSpPr>
        <p:spPr>
          <a:xfrm>
            <a:off x="1218177" y="630780"/>
            <a:ext cx="4801314" cy="923330"/>
          </a:xfrm>
          <a:prstGeom prst="rect">
            <a:avLst/>
          </a:prstGeom>
          <a:noFill/>
        </p:spPr>
        <p:txBody>
          <a:bodyPr wrap="none" rtlCol="0">
            <a:spAutoFit/>
          </a:bodyPr>
          <a:lstStyle/>
          <a:p>
            <a:r>
              <a:rPr kumimoji="1" lang="ja-JP" altLang="en-US" sz="5400" dirty="0">
                <a:latin typeface="HGP創英角ﾎﾟｯﾌﾟ体" panose="040B0A00000000000000" pitchFamily="50" charset="-128"/>
                <a:ea typeface="HGP創英角ﾎﾟｯﾌﾟ体" panose="040B0A00000000000000" pitchFamily="50" charset="-128"/>
              </a:rPr>
              <a:t>ストーリーボード</a:t>
            </a:r>
          </a:p>
        </p:txBody>
      </p:sp>
      <p:sp>
        <p:nvSpPr>
          <p:cNvPr id="2" name="Rectangle 1">
            <a:extLst>
              <a:ext uri="{FF2B5EF4-FFF2-40B4-BE49-F238E27FC236}">
                <a16:creationId xmlns:a16="http://schemas.microsoft.com/office/drawing/2014/main" id="{C77BB5F5-A7F0-1E51-DBE0-3BC17A0436F6}"/>
              </a:ext>
            </a:extLst>
          </p:cNvPr>
          <p:cNvSpPr>
            <a:spLocks noChangeArrowheads="1"/>
          </p:cNvSpPr>
          <p:nvPr/>
        </p:nvSpPr>
        <p:spPr bwMode="auto">
          <a:xfrm>
            <a:off x="0"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pic>
        <p:nvPicPr>
          <p:cNvPr id="13" name="図 12" descr="電子機器, モニター, テレビ, 画面 が含まれている画像&#10;&#10;AI 生成コンテンツは誤りを含む可能性があります。">
            <a:extLst>
              <a:ext uri="{FF2B5EF4-FFF2-40B4-BE49-F238E27FC236}">
                <a16:creationId xmlns:a16="http://schemas.microsoft.com/office/drawing/2014/main" id="{6C0B80EF-2DEF-CB36-DC33-6E3173C72837}"/>
              </a:ext>
            </a:extLst>
          </p:cNvPr>
          <p:cNvPicPr>
            <a:picLocks noChangeAspect="1"/>
          </p:cNvPicPr>
          <p:nvPr/>
        </p:nvPicPr>
        <p:blipFill>
          <a:blip r:embed="rId2"/>
          <a:stretch>
            <a:fillRect/>
          </a:stretch>
        </p:blipFill>
        <p:spPr>
          <a:xfrm>
            <a:off x="4768018" y="2892340"/>
            <a:ext cx="2775661" cy="1515229"/>
          </a:xfrm>
          <a:prstGeom prst="rect">
            <a:avLst/>
          </a:prstGeom>
        </p:spPr>
      </p:pic>
      <p:pic>
        <p:nvPicPr>
          <p:cNvPr id="11" name="図 10" descr="コンピュータ, テーブル が含まれている画像&#10;&#10;AI 生成コンテンツは誤りを含む可能性があります。">
            <a:extLst>
              <a:ext uri="{FF2B5EF4-FFF2-40B4-BE49-F238E27FC236}">
                <a16:creationId xmlns:a16="http://schemas.microsoft.com/office/drawing/2014/main" id="{19F49071-978F-7842-EA01-C4CFA7092EB7}"/>
              </a:ext>
            </a:extLst>
          </p:cNvPr>
          <p:cNvPicPr>
            <a:picLocks noChangeAspect="1"/>
          </p:cNvPicPr>
          <p:nvPr/>
        </p:nvPicPr>
        <p:blipFill>
          <a:blip r:embed="rId3"/>
          <a:stretch>
            <a:fillRect/>
          </a:stretch>
        </p:blipFill>
        <p:spPr>
          <a:xfrm>
            <a:off x="1631786" y="2892340"/>
            <a:ext cx="2775661" cy="1515229"/>
          </a:xfrm>
          <a:prstGeom prst="rect">
            <a:avLst/>
          </a:prstGeom>
        </p:spPr>
      </p:pic>
      <p:pic>
        <p:nvPicPr>
          <p:cNvPr id="15" name="図 14" descr="グラフィカル ユーザー インターフェイス, アプリケーション&#10;&#10;AI 生成コンテンツは誤りを含む可能性があります。">
            <a:extLst>
              <a:ext uri="{FF2B5EF4-FFF2-40B4-BE49-F238E27FC236}">
                <a16:creationId xmlns:a16="http://schemas.microsoft.com/office/drawing/2014/main" id="{48E0B739-D7FC-5551-8553-145F511C395E}"/>
              </a:ext>
            </a:extLst>
          </p:cNvPr>
          <p:cNvPicPr>
            <a:picLocks noChangeAspect="1"/>
          </p:cNvPicPr>
          <p:nvPr/>
        </p:nvPicPr>
        <p:blipFill>
          <a:blip r:embed="rId4"/>
          <a:stretch>
            <a:fillRect/>
          </a:stretch>
        </p:blipFill>
        <p:spPr>
          <a:xfrm>
            <a:off x="7904249" y="2892339"/>
            <a:ext cx="2775661" cy="1515229"/>
          </a:xfrm>
          <a:prstGeom prst="rect">
            <a:avLst/>
          </a:prstGeom>
        </p:spPr>
      </p:pic>
      <p:grpSp>
        <p:nvGrpSpPr>
          <p:cNvPr id="20" name="グループ化 19">
            <a:extLst>
              <a:ext uri="{FF2B5EF4-FFF2-40B4-BE49-F238E27FC236}">
                <a16:creationId xmlns:a16="http://schemas.microsoft.com/office/drawing/2014/main" id="{341BDBDD-EE49-DC92-9724-09EEB9D09EC8}"/>
              </a:ext>
            </a:extLst>
          </p:cNvPr>
          <p:cNvGrpSpPr/>
          <p:nvPr/>
        </p:nvGrpSpPr>
        <p:grpSpPr>
          <a:xfrm>
            <a:off x="1359071" y="2892341"/>
            <a:ext cx="6545179" cy="369332"/>
            <a:chOff x="1524001" y="2186488"/>
            <a:chExt cx="6545179" cy="369332"/>
          </a:xfrm>
        </p:grpSpPr>
        <p:sp>
          <p:nvSpPr>
            <p:cNvPr id="17" name="テキスト ボックス 16">
              <a:extLst>
                <a:ext uri="{FF2B5EF4-FFF2-40B4-BE49-F238E27FC236}">
                  <a16:creationId xmlns:a16="http://schemas.microsoft.com/office/drawing/2014/main" id="{A2C334D0-2F96-A1B6-8483-167DA8E49931}"/>
                </a:ext>
              </a:extLst>
            </p:cNvPr>
            <p:cNvSpPr txBox="1"/>
            <p:nvPr/>
          </p:nvSpPr>
          <p:spPr>
            <a:xfrm>
              <a:off x="1524001" y="2186488"/>
              <a:ext cx="272715" cy="369332"/>
            </a:xfrm>
            <a:prstGeom prst="rect">
              <a:avLst/>
            </a:prstGeom>
            <a:solidFill>
              <a:schemeClr val="bg1">
                <a:lumMod val="85000"/>
              </a:schemeClr>
            </a:solidFill>
          </p:spPr>
          <p:txBody>
            <a:bodyPr wrap="square" rtlCol="0">
              <a:spAutoFit/>
            </a:bodyPr>
            <a:lstStyle/>
            <a:p>
              <a:r>
                <a:rPr kumimoji="1" lang="en-US" altLang="ja-JP" dirty="0"/>
                <a:t>1</a:t>
              </a:r>
              <a:endParaRPr kumimoji="1" lang="ja-JP" altLang="en-US" dirty="0"/>
            </a:p>
          </p:txBody>
        </p:sp>
        <p:sp>
          <p:nvSpPr>
            <p:cNvPr id="18" name="テキスト ボックス 17">
              <a:extLst>
                <a:ext uri="{FF2B5EF4-FFF2-40B4-BE49-F238E27FC236}">
                  <a16:creationId xmlns:a16="http://schemas.microsoft.com/office/drawing/2014/main" id="{F10D8B17-E6A8-13FA-67E9-24E4987CDB0E}"/>
                </a:ext>
              </a:extLst>
            </p:cNvPr>
            <p:cNvSpPr txBox="1"/>
            <p:nvPr/>
          </p:nvSpPr>
          <p:spPr>
            <a:xfrm>
              <a:off x="4660233" y="2186488"/>
              <a:ext cx="272715" cy="369332"/>
            </a:xfrm>
            <a:prstGeom prst="rect">
              <a:avLst/>
            </a:prstGeom>
            <a:solidFill>
              <a:schemeClr val="bg1">
                <a:lumMod val="85000"/>
              </a:schemeClr>
            </a:solidFill>
          </p:spPr>
          <p:txBody>
            <a:bodyPr wrap="square" rtlCol="0">
              <a:spAutoFit/>
            </a:bodyPr>
            <a:lstStyle/>
            <a:p>
              <a:r>
                <a:rPr kumimoji="1" lang="en-US" altLang="ja-JP" dirty="0"/>
                <a:t>2</a:t>
              </a:r>
              <a:endParaRPr kumimoji="1" lang="ja-JP" altLang="en-US" dirty="0"/>
            </a:p>
          </p:txBody>
        </p:sp>
        <p:sp>
          <p:nvSpPr>
            <p:cNvPr id="19" name="テキスト ボックス 18">
              <a:extLst>
                <a:ext uri="{FF2B5EF4-FFF2-40B4-BE49-F238E27FC236}">
                  <a16:creationId xmlns:a16="http://schemas.microsoft.com/office/drawing/2014/main" id="{E8D7237B-45EF-F1DF-4B5C-91D1EE53EB05}"/>
                </a:ext>
              </a:extLst>
            </p:cNvPr>
            <p:cNvSpPr txBox="1"/>
            <p:nvPr/>
          </p:nvSpPr>
          <p:spPr>
            <a:xfrm>
              <a:off x="7796465" y="2186488"/>
              <a:ext cx="272715" cy="369332"/>
            </a:xfrm>
            <a:prstGeom prst="rect">
              <a:avLst/>
            </a:prstGeom>
            <a:solidFill>
              <a:schemeClr val="bg1">
                <a:lumMod val="85000"/>
              </a:schemeClr>
            </a:solidFill>
          </p:spPr>
          <p:txBody>
            <a:bodyPr wrap="square" rtlCol="0">
              <a:spAutoFit/>
            </a:bodyPr>
            <a:lstStyle/>
            <a:p>
              <a:r>
                <a:rPr kumimoji="1" lang="en-US" altLang="ja-JP" dirty="0"/>
                <a:t>3</a:t>
              </a:r>
              <a:endParaRPr kumimoji="1" lang="ja-JP" altLang="en-US" dirty="0"/>
            </a:p>
          </p:txBody>
        </p:sp>
      </p:grpSp>
      <p:sp>
        <p:nvSpPr>
          <p:cNvPr id="21" name="テキスト ボックス 20">
            <a:extLst>
              <a:ext uri="{FF2B5EF4-FFF2-40B4-BE49-F238E27FC236}">
                <a16:creationId xmlns:a16="http://schemas.microsoft.com/office/drawing/2014/main" id="{9E46013D-889E-7CB3-9200-B85F12005C41}"/>
              </a:ext>
            </a:extLst>
          </p:cNvPr>
          <p:cNvSpPr txBox="1"/>
          <p:nvPr/>
        </p:nvSpPr>
        <p:spPr>
          <a:xfrm>
            <a:off x="406885" y="1961615"/>
            <a:ext cx="11378230" cy="523220"/>
          </a:xfrm>
          <a:prstGeom prst="rect">
            <a:avLst/>
          </a:prstGeom>
          <a:noFill/>
        </p:spPr>
        <p:txBody>
          <a:bodyPr wrap="square" rtlCol="0">
            <a:spAutoFit/>
          </a:bodyPr>
          <a:lstStyle/>
          <a:p>
            <a:pPr lvl="0" defTabSz="914400" eaLnBrk="0" fontAlgn="base" hangingPunct="0">
              <a:spcBef>
                <a:spcPct val="0"/>
              </a:spcBef>
              <a:spcAft>
                <a:spcPct val="0"/>
              </a:spcAft>
            </a:pPr>
            <a:r>
              <a:rPr lang="ja-JP" altLang="en-US" sz="2800" b="1" dirty="0">
                <a:latin typeface="Arial" panose="020B0604020202020204" pitchFamily="34" charset="0"/>
              </a:rPr>
              <a:t>現在（アプリ導入前）</a:t>
            </a:r>
            <a:endParaRPr lang="ja-JP" altLang="ja-JP" sz="2800" dirty="0">
              <a:latin typeface="Arial" panose="020B0604020202020204" pitchFamily="34" charset="0"/>
            </a:endParaRPr>
          </a:p>
        </p:txBody>
      </p:sp>
      <p:grpSp>
        <p:nvGrpSpPr>
          <p:cNvPr id="3" name="グループ化 2">
            <a:extLst>
              <a:ext uri="{FF2B5EF4-FFF2-40B4-BE49-F238E27FC236}">
                <a16:creationId xmlns:a16="http://schemas.microsoft.com/office/drawing/2014/main" id="{602CE333-DF9A-CBC2-5D1B-BF191264D7D6}"/>
              </a:ext>
            </a:extLst>
          </p:cNvPr>
          <p:cNvGrpSpPr/>
          <p:nvPr/>
        </p:nvGrpSpPr>
        <p:grpSpPr>
          <a:xfrm>
            <a:off x="1762607" y="4530618"/>
            <a:ext cx="8786479" cy="1606022"/>
            <a:chOff x="1762607" y="4530618"/>
            <a:chExt cx="8786479" cy="1068078"/>
          </a:xfrm>
        </p:grpSpPr>
        <p:sp>
          <p:nvSpPr>
            <p:cNvPr id="25" name="Freeform 22">
              <a:extLst>
                <a:ext uri="{FF2B5EF4-FFF2-40B4-BE49-F238E27FC236}">
                  <a16:creationId xmlns:a16="http://schemas.microsoft.com/office/drawing/2014/main" id="{E7F3AE57-4EBB-5E0B-B4C7-685AECF608EB}"/>
                </a:ext>
              </a:extLst>
            </p:cNvPr>
            <p:cNvSpPr/>
            <p:nvPr/>
          </p:nvSpPr>
          <p:spPr>
            <a:xfrm>
              <a:off x="1762607" y="4530619"/>
              <a:ext cx="2514013" cy="1068077"/>
            </a:xfrm>
            <a:custGeom>
              <a:avLst/>
              <a:gdLst/>
              <a:ahLst/>
              <a:cxnLst/>
              <a:rect l="l" t="t" r="r" b="b"/>
              <a:pathLst>
                <a:path w="993190" h="742692">
                  <a:moveTo>
                    <a:pt x="104703" y="0"/>
                  </a:moveTo>
                  <a:lnTo>
                    <a:pt x="888487" y="0"/>
                  </a:lnTo>
                  <a:cubicBezTo>
                    <a:pt x="946313" y="0"/>
                    <a:pt x="993190" y="46877"/>
                    <a:pt x="993190" y="104703"/>
                  </a:cubicBezTo>
                  <a:lnTo>
                    <a:pt x="993190" y="637988"/>
                  </a:lnTo>
                  <a:cubicBezTo>
                    <a:pt x="993190" y="695814"/>
                    <a:pt x="946313" y="742692"/>
                    <a:pt x="888487" y="742692"/>
                  </a:cubicBezTo>
                  <a:lnTo>
                    <a:pt x="104703" y="742692"/>
                  </a:lnTo>
                  <a:cubicBezTo>
                    <a:pt x="46877" y="742692"/>
                    <a:pt x="0" y="695814"/>
                    <a:pt x="0" y="637988"/>
                  </a:cubicBezTo>
                  <a:lnTo>
                    <a:pt x="0" y="104703"/>
                  </a:lnTo>
                  <a:cubicBezTo>
                    <a:pt x="0" y="46877"/>
                    <a:pt x="46877" y="0"/>
                    <a:pt x="104703" y="0"/>
                  </a:cubicBezTo>
                  <a:close/>
                </a:path>
              </a:pathLst>
            </a:custGeom>
            <a:solidFill>
              <a:srgbClr val="F1F1F1"/>
            </a:solidFill>
            <a:ln w="9525" cap="rnd">
              <a:solidFill>
                <a:srgbClr val="000000"/>
              </a:solidFill>
              <a:prstDash val="solid"/>
              <a:round/>
            </a:ln>
          </p:spPr>
          <p:txBody>
            <a:bodyPr lIns="180000" rIns="180000" anchor="ctr" anchorCtr="0"/>
            <a:lstStyle/>
            <a:p>
              <a:r>
                <a:rPr lang="ja-JP" altLang="en-US" sz="1400" b="1" dirty="0"/>
                <a:t>「届くのは</a:t>
              </a:r>
              <a:r>
                <a:rPr lang="en-US" altLang="ja-JP" sz="1400" b="1" dirty="0"/>
                <a:t>『</a:t>
              </a:r>
              <a:r>
                <a:rPr lang="ja-JP" altLang="en-US" sz="1400" b="1" dirty="0"/>
                <a:t>記号</a:t>
              </a:r>
              <a:r>
                <a:rPr lang="en-US" altLang="ja-JP" sz="1400" b="1" dirty="0"/>
                <a:t>』</a:t>
              </a:r>
              <a:r>
                <a:rPr lang="ja-JP" altLang="en-US" sz="1400" b="1" dirty="0"/>
                <a:t>のような報告だけ。」</a:t>
              </a:r>
              <a:endParaRPr lang="ja-JP" altLang="en-US" sz="1400" dirty="0"/>
            </a:p>
            <a:p>
              <a:r>
                <a:rPr lang="ja-JP" altLang="en-US" sz="1400" dirty="0"/>
                <a:t>進捗は把握できるが、その向こうにいるメンバーの顔が見えてこない。</a:t>
              </a:r>
            </a:p>
          </p:txBody>
        </p:sp>
        <p:sp>
          <p:nvSpPr>
            <p:cNvPr id="26" name="Freeform 25">
              <a:extLst>
                <a:ext uri="{FF2B5EF4-FFF2-40B4-BE49-F238E27FC236}">
                  <a16:creationId xmlns:a16="http://schemas.microsoft.com/office/drawing/2014/main" id="{DDE8EAED-6DEC-13D7-08D7-9635F318D32D}"/>
                </a:ext>
              </a:extLst>
            </p:cNvPr>
            <p:cNvSpPr/>
            <p:nvPr/>
          </p:nvSpPr>
          <p:spPr>
            <a:xfrm>
              <a:off x="4898840" y="4530618"/>
              <a:ext cx="2514013" cy="1068077"/>
            </a:xfrm>
            <a:custGeom>
              <a:avLst/>
              <a:gdLst/>
              <a:ahLst/>
              <a:cxnLst/>
              <a:rect l="l" t="t" r="r" b="b"/>
              <a:pathLst>
                <a:path w="993190" h="742692">
                  <a:moveTo>
                    <a:pt x="104703" y="0"/>
                  </a:moveTo>
                  <a:lnTo>
                    <a:pt x="888487" y="0"/>
                  </a:lnTo>
                  <a:cubicBezTo>
                    <a:pt x="946313" y="0"/>
                    <a:pt x="993190" y="46877"/>
                    <a:pt x="993190" y="104703"/>
                  </a:cubicBezTo>
                  <a:lnTo>
                    <a:pt x="993190" y="637988"/>
                  </a:lnTo>
                  <a:cubicBezTo>
                    <a:pt x="993190" y="695814"/>
                    <a:pt x="946313" y="742692"/>
                    <a:pt x="888487" y="742692"/>
                  </a:cubicBezTo>
                  <a:lnTo>
                    <a:pt x="104703" y="742692"/>
                  </a:lnTo>
                  <a:cubicBezTo>
                    <a:pt x="46877" y="742692"/>
                    <a:pt x="0" y="695814"/>
                    <a:pt x="0" y="637988"/>
                  </a:cubicBezTo>
                  <a:lnTo>
                    <a:pt x="0" y="104703"/>
                  </a:lnTo>
                  <a:cubicBezTo>
                    <a:pt x="0" y="46877"/>
                    <a:pt x="46877" y="0"/>
                    <a:pt x="104703" y="0"/>
                  </a:cubicBezTo>
                  <a:close/>
                </a:path>
              </a:pathLst>
            </a:custGeom>
            <a:solidFill>
              <a:srgbClr val="F1F1F1"/>
            </a:solidFill>
            <a:ln w="9525" cap="rnd">
              <a:solidFill>
                <a:srgbClr val="000000"/>
              </a:solidFill>
              <a:prstDash val="solid"/>
              <a:round/>
            </a:ln>
          </p:spPr>
          <p:txBody>
            <a:bodyPr lIns="180000" rIns="180000" anchor="ctr" anchorCtr="0"/>
            <a:lstStyle/>
            <a:p>
              <a:r>
                <a:rPr lang="ja-JP" altLang="en-US" sz="1400" b="1" dirty="0"/>
                <a:t>「余白のないチーム。」</a:t>
              </a:r>
              <a:endParaRPr lang="ja-JP" altLang="en-US" sz="1400" dirty="0"/>
            </a:p>
            <a:p>
              <a:r>
                <a:rPr lang="ja-JP" altLang="en-US" sz="1400" dirty="0"/>
                <a:t>業務以外の会話はなく、雑談がない張り詰めた空気。</a:t>
              </a:r>
            </a:p>
          </p:txBody>
        </p:sp>
        <p:sp>
          <p:nvSpPr>
            <p:cNvPr id="27" name="Freeform 28">
              <a:extLst>
                <a:ext uri="{FF2B5EF4-FFF2-40B4-BE49-F238E27FC236}">
                  <a16:creationId xmlns:a16="http://schemas.microsoft.com/office/drawing/2014/main" id="{B20365FA-CD7B-5E55-ECB9-E5FC106E233B}"/>
                </a:ext>
              </a:extLst>
            </p:cNvPr>
            <p:cNvSpPr/>
            <p:nvPr/>
          </p:nvSpPr>
          <p:spPr>
            <a:xfrm>
              <a:off x="8035073" y="4530619"/>
              <a:ext cx="2514013" cy="1068077"/>
            </a:xfrm>
            <a:custGeom>
              <a:avLst/>
              <a:gdLst/>
              <a:ahLst/>
              <a:cxnLst/>
              <a:rect l="l" t="t" r="r" b="b"/>
              <a:pathLst>
                <a:path w="993190" h="742692">
                  <a:moveTo>
                    <a:pt x="104703" y="0"/>
                  </a:moveTo>
                  <a:lnTo>
                    <a:pt x="888487" y="0"/>
                  </a:lnTo>
                  <a:cubicBezTo>
                    <a:pt x="946313" y="0"/>
                    <a:pt x="993190" y="46877"/>
                    <a:pt x="993190" y="104703"/>
                  </a:cubicBezTo>
                  <a:lnTo>
                    <a:pt x="993190" y="637988"/>
                  </a:lnTo>
                  <a:cubicBezTo>
                    <a:pt x="993190" y="695814"/>
                    <a:pt x="946313" y="742692"/>
                    <a:pt x="888487" y="742692"/>
                  </a:cubicBezTo>
                  <a:lnTo>
                    <a:pt x="104703" y="742692"/>
                  </a:lnTo>
                  <a:cubicBezTo>
                    <a:pt x="46877" y="742692"/>
                    <a:pt x="0" y="695814"/>
                    <a:pt x="0" y="637988"/>
                  </a:cubicBezTo>
                  <a:lnTo>
                    <a:pt x="0" y="104703"/>
                  </a:lnTo>
                  <a:cubicBezTo>
                    <a:pt x="0" y="46877"/>
                    <a:pt x="46877" y="0"/>
                    <a:pt x="104703" y="0"/>
                  </a:cubicBezTo>
                  <a:close/>
                </a:path>
              </a:pathLst>
            </a:custGeom>
            <a:solidFill>
              <a:srgbClr val="F1F1F1"/>
            </a:solidFill>
            <a:ln w="9525" cap="rnd">
              <a:solidFill>
                <a:srgbClr val="000000"/>
              </a:solidFill>
              <a:prstDash val="solid"/>
              <a:round/>
            </a:ln>
          </p:spPr>
          <p:txBody>
            <a:bodyPr lIns="180000" rIns="180000" anchor="ctr" anchorCtr="0"/>
            <a:lstStyle/>
            <a:p>
              <a:r>
                <a:rPr lang="ja-JP" altLang="en-US" sz="1400" b="1" dirty="0"/>
                <a:t>「見えない壁。」</a:t>
              </a:r>
              <a:endParaRPr lang="ja-JP" altLang="en-US" sz="1400" dirty="0"/>
            </a:p>
            <a:p>
              <a:r>
                <a:rPr lang="ja-JP" altLang="en-US" sz="1400" dirty="0"/>
                <a:t>トラブルはないはずなのに、チームとしての冷たさや孤独感を感じてしまう。</a:t>
              </a:r>
            </a:p>
          </p:txBody>
        </p:sp>
      </p:grpSp>
    </p:spTree>
    <p:extLst>
      <p:ext uri="{BB962C8B-B14F-4D97-AF65-F5344CB8AC3E}">
        <p14:creationId xmlns:p14="http://schemas.microsoft.com/office/powerpoint/2010/main" val="269306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ABE996-8902-41CC-A51A-D38BDB1F9660}"/>
            </a:ext>
          </a:extLst>
        </p:cNvPr>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95CBC625-DDDC-10A2-72B3-F5E624A720BD}"/>
              </a:ext>
            </a:extLst>
          </p:cNvPr>
          <p:cNvSpPr txBox="1"/>
          <p:nvPr/>
        </p:nvSpPr>
        <p:spPr>
          <a:xfrm>
            <a:off x="1218177" y="630780"/>
            <a:ext cx="4801314" cy="923330"/>
          </a:xfrm>
          <a:prstGeom prst="rect">
            <a:avLst/>
          </a:prstGeom>
          <a:noFill/>
        </p:spPr>
        <p:txBody>
          <a:bodyPr wrap="none" rtlCol="0">
            <a:spAutoFit/>
          </a:bodyPr>
          <a:lstStyle/>
          <a:p>
            <a:r>
              <a:rPr kumimoji="1" lang="ja-JP" altLang="en-US" sz="5400" dirty="0">
                <a:latin typeface="HGP創英角ﾎﾟｯﾌﾟ体" panose="040B0A00000000000000" pitchFamily="50" charset="-128"/>
                <a:ea typeface="HGP創英角ﾎﾟｯﾌﾟ体" panose="040B0A00000000000000" pitchFamily="50" charset="-128"/>
              </a:rPr>
              <a:t>ストーリーボード</a:t>
            </a:r>
          </a:p>
        </p:txBody>
      </p:sp>
      <p:sp>
        <p:nvSpPr>
          <p:cNvPr id="2" name="Rectangle 1">
            <a:extLst>
              <a:ext uri="{FF2B5EF4-FFF2-40B4-BE49-F238E27FC236}">
                <a16:creationId xmlns:a16="http://schemas.microsoft.com/office/drawing/2014/main" id="{540BF3BC-BD8C-DA8C-AC03-F769CEE38524}"/>
              </a:ext>
            </a:extLst>
          </p:cNvPr>
          <p:cNvSpPr>
            <a:spLocks noChangeArrowheads="1"/>
          </p:cNvSpPr>
          <p:nvPr/>
        </p:nvSpPr>
        <p:spPr bwMode="auto">
          <a:xfrm>
            <a:off x="0"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dirty="0">
              <a:ln>
                <a:noFill/>
              </a:ln>
              <a:solidFill>
                <a:schemeClr val="tx1"/>
              </a:solidFill>
              <a:effectLst/>
              <a:latin typeface="Arial" panose="020B0604020202020204" pitchFamily="34" charset="0"/>
            </a:endParaRPr>
          </a:p>
        </p:txBody>
      </p:sp>
      <p:grpSp>
        <p:nvGrpSpPr>
          <p:cNvPr id="20" name="グループ化 19">
            <a:extLst>
              <a:ext uri="{FF2B5EF4-FFF2-40B4-BE49-F238E27FC236}">
                <a16:creationId xmlns:a16="http://schemas.microsoft.com/office/drawing/2014/main" id="{333CB914-7966-4D67-7AB6-5EA31F5BA6A4}"/>
              </a:ext>
            </a:extLst>
          </p:cNvPr>
          <p:cNvGrpSpPr/>
          <p:nvPr/>
        </p:nvGrpSpPr>
        <p:grpSpPr>
          <a:xfrm>
            <a:off x="1359071" y="2892341"/>
            <a:ext cx="6545179" cy="369332"/>
            <a:chOff x="1524001" y="2186488"/>
            <a:chExt cx="6545179" cy="369332"/>
          </a:xfrm>
        </p:grpSpPr>
        <p:sp>
          <p:nvSpPr>
            <p:cNvPr id="17" name="テキスト ボックス 16">
              <a:extLst>
                <a:ext uri="{FF2B5EF4-FFF2-40B4-BE49-F238E27FC236}">
                  <a16:creationId xmlns:a16="http://schemas.microsoft.com/office/drawing/2014/main" id="{7686311B-581C-3DF1-2BE4-65ED1ECEDF40}"/>
                </a:ext>
              </a:extLst>
            </p:cNvPr>
            <p:cNvSpPr txBox="1"/>
            <p:nvPr/>
          </p:nvSpPr>
          <p:spPr>
            <a:xfrm>
              <a:off x="1524001" y="2186488"/>
              <a:ext cx="272715" cy="369332"/>
            </a:xfrm>
            <a:prstGeom prst="rect">
              <a:avLst/>
            </a:prstGeom>
            <a:solidFill>
              <a:schemeClr val="bg1">
                <a:lumMod val="85000"/>
              </a:schemeClr>
            </a:solidFill>
          </p:spPr>
          <p:txBody>
            <a:bodyPr wrap="square" rtlCol="0">
              <a:spAutoFit/>
            </a:bodyPr>
            <a:lstStyle/>
            <a:p>
              <a:r>
                <a:rPr kumimoji="1" lang="en-US" altLang="ja-JP" dirty="0"/>
                <a:t>1</a:t>
              </a:r>
              <a:endParaRPr kumimoji="1" lang="ja-JP" altLang="en-US" dirty="0"/>
            </a:p>
          </p:txBody>
        </p:sp>
        <p:sp>
          <p:nvSpPr>
            <p:cNvPr id="18" name="テキスト ボックス 17">
              <a:extLst>
                <a:ext uri="{FF2B5EF4-FFF2-40B4-BE49-F238E27FC236}">
                  <a16:creationId xmlns:a16="http://schemas.microsoft.com/office/drawing/2014/main" id="{28DAE60D-A955-85B0-D1EC-5581C93D7341}"/>
                </a:ext>
              </a:extLst>
            </p:cNvPr>
            <p:cNvSpPr txBox="1"/>
            <p:nvPr/>
          </p:nvSpPr>
          <p:spPr>
            <a:xfrm>
              <a:off x="4660233" y="2186488"/>
              <a:ext cx="272715" cy="369332"/>
            </a:xfrm>
            <a:prstGeom prst="rect">
              <a:avLst/>
            </a:prstGeom>
            <a:solidFill>
              <a:schemeClr val="bg1">
                <a:lumMod val="85000"/>
              </a:schemeClr>
            </a:solidFill>
          </p:spPr>
          <p:txBody>
            <a:bodyPr wrap="square" rtlCol="0">
              <a:spAutoFit/>
            </a:bodyPr>
            <a:lstStyle/>
            <a:p>
              <a:r>
                <a:rPr kumimoji="1" lang="en-US" altLang="ja-JP" dirty="0"/>
                <a:t>2</a:t>
              </a:r>
              <a:endParaRPr kumimoji="1" lang="ja-JP" altLang="en-US" dirty="0"/>
            </a:p>
          </p:txBody>
        </p:sp>
        <p:sp>
          <p:nvSpPr>
            <p:cNvPr id="19" name="テキスト ボックス 18">
              <a:extLst>
                <a:ext uri="{FF2B5EF4-FFF2-40B4-BE49-F238E27FC236}">
                  <a16:creationId xmlns:a16="http://schemas.microsoft.com/office/drawing/2014/main" id="{8D2F81C3-CC45-78C1-2BD5-80D0A52B69DA}"/>
                </a:ext>
              </a:extLst>
            </p:cNvPr>
            <p:cNvSpPr txBox="1"/>
            <p:nvPr/>
          </p:nvSpPr>
          <p:spPr>
            <a:xfrm>
              <a:off x="7796465" y="2186488"/>
              <a:ext cx="272715" cy="369332"/>
            </a:xfrm>
            <a:prstGeom prst="rect">
              <a:avLst/>
            </a:prstGeom>
            <a:solidFill>
              <a:schemeClr val="bg1">
                <a:lumMod val="85000"/>
              </a:schemeClr>
            </a:solidFill>
          </p:spPr>
          <p:txBody>
            <a:bodyPr wrap="square" rtlCol="0">
              <a:spAutoFit/>
            </a:bodyPr>
            <a:lstStyle/>
            <a:p>
              <a:r>
                <a:rPr kumimoji="1" lang="en-US" altLang="ja-JP" dirty="0"/>
                <a:t>3</a:t>
              </a:r>
              <a:endParaRPr kumimoji="1" lang="ja-JP" altLang="en-US" dirty="0"/>
            </a:p>
          </p:txBody>
        </p:sp>
      </p:grpSp>
      <p:sp>
        <p:nvSpPr>
          <p:cNvPr id="21" name="テキスト ボックス 20">
            <a:extLst>
              <a:ext uri="{FF2B5EF4-FFF2-40B4-BE49-F238E27FC236}">
                <a16:creationId xmlns:a16="http://schemas.microsoft.com/office/drawing/2014/main" id="{2C21EC44-0F40-9A9A-B9E5-1781838B86D8}"/>
              </a:ext>
            </a:extLst>
          </p:cNvPr>
          <p:cNvSpPr txBox="1"/>
          <p:nvPr/>
        </p:nvSpPr>
        <p:spPr>
          <a:xfrm>
            <a:off x="406885" y="1961615"/>
            <a:ext cx="11378230" cy="523220"/>
          </a:xfrm>
          <a:prstGeom prst="rect">
            <a:avLst/>
          </a:prstGeom>
          <a:noFill/>
        </p:spPr>
        <p:txBody>
          <a:bodyPr wrap="square" rtlCol="0">
            <a:spAutoFit/>
          </a:bodyPr>
          <a:lstStyle/>
          <a:p>
            <a:pPr lvl="0" defTabSz="914400" eaLnBrk="0" fontAlgn="base" hangingPunct="0">
              <a:spcBef>
                <a:spcPct val="0"/>
              </a:spcBef>
              <a:spcAft>
                <a:spcPct val="0"/>
              </a:spcAft>
            </a:pPr>
            <a:r>
              <a:rPr lang="ja-JP" altLang="en-US" sz="2800" b="1" dirty="0">
                <a:latin typeface="Arial" panose="020B0604020202020204" pitchFamily="34" charset="0"/>
              </a:rPr>
              <a:t>アプリ導入後</a:t>
            </a:r>
            <a:endParaRPr lang="ja-JP" altLang="ja-JP" sz="2800" dirty="0">
              <a:latin typeface="Arial" panose="020B0604020202020204" pitchFamily="34" charset="0"/>
            </a:endParaRPr>
          </a:p>
        </p:txBody>
      </p:sp>
      <p:sp>
        <p:nvSpPr>
          <p:cNvPr id="25" name="Freeform 22">
            <a:extLst>
              <a:ext uri="{FF2B5EF4-FFF2-40B4-BE49-F238E27FC236}">
                <a16:creationId xmlns:a16="http://schemas.microsoft.com/office/drawing/2014/main" id="{C570BCF0-3D4E-98FA-E005-D011E793E358}"/>
              </a:ext>
            </a:extLst>
          </p:cNvPr>
          <p:cNvSpPr/>
          <p:nvPr/>
        </p:nvSpPr>
        <p:spPr>
          <a:xfrm>
            <a:off x="1762608" y="4530618"/>
            <a:ext cx="2514013" cy="1515228"/>
          </a:xfrm>
          <a:custGeom>
            <a:avLst/>
            <a:gdLst/>
            <a:ahLst/>
            <a:cxnLst/>
            <a:rect l="l" t="t" r="r" b="b"/>
            <a:pathLst>
              <a:path w="993190" h="742692">
                <a:moveTo>
                  <a:pt x="104703" y="0"/>
                </a:moveTo>
                <a:lnTo>
                  <a:pt x="888487" y="0"/>
                </a:lnTo>
                <a:cubicBezTo>
                  <a:pt x="946313" y="0"/>
                  <a:pt x="993190" y="46877"/>
                  <a:pt x="993190" y="104703"/>
                </a:cubicBezTo>
                <a:lnTo>
                  <a:pt x="993190" y="637988"/>
                </a:lnTo>
                <a:cubicBezTo>
                  <a:pt x="993190" y="695814"/>
                  <a:pt x="946313" y="742692"/>
                  <a:pt x="888487" y="742692"/>
                </a:cubicBezTo>
                <a:lnTo>
                  <a:pt x="104703" y="742692"/>
                </a:lnTo>
                <a:cubicBezTo>
                  <a:pt x="46877" y="742692"/>
                  <a:pt x="0" y="695814"/>
                  <a:pt x="0" y="637988"/>
                </a:cubicBezTo>
                <a:lnTo>
                  <a:pt x="0" y="104703"/>
                </a:lnTo>
                <a:cubicBezTo>
                  <a:pt x="0" y="46877"/>
                  <a:pt x="46877" y="0"/>
                  <a:pt x="104703" y="0"/>
                </a:cubicBezTo>
                <a:close/>
              </a:path>
            </a:pathLst>
          </a:custGeom>
          <a:solidFill>
            <a:srgbClr val="F1F1F1"/>
          </a:solidFill>
          <a:ln w="9525" cap="rnd">
            <a:solidFill>
              <a:srgbClr val="000000"/>
            </a:solidFill>
            <a:prstDash val="solid"/>
            <a:round/>
          </a:ln>
        </p:spPr>
        <p:txBody>
          <a:bodyPr lIns="180000" rIns="180000" anchor="ctr" anchorCtr="0"/>
          <a:lstStyle/>
          <a:p>
            <a:r>
              <a:rPr lang="ja-JP" altLang="en-US" sz="1400" b="1" dirty="0"/>
              <a:t>「自分の</a:t>
            </a:r>
            <a:r>
              <a:rPr lang="en-US" altLang="ja-JP" sz="1400" b="1" dirty="0"/>
              <a:t>『</a:t>
            </a:r>
            <a:r>
              <a:rPr lang="ja-JP" altLang="en-US" sz="1400" b="1" dirty="0"/>
              <a:t>人となり</a:t>
            </a:r>
            <a:r>
              <a:rPr lang="en-US" altLang="ja-JP" sz="1400" b="1" dirty="0"/>
              <a:t>』</a:t>
            </a:r>
            <a:r>
              <a:rPr lang="ja-JP" altLang="en-US" sz="1400" b="1" dirty="0"/>
              <a:t>をさらけ出す。」</a:t>
            </a:r>
            <a:endParaRPr lang="ja-JP" altLang="en-US" sz="1400" dirty="0"/>
          </a:p>
          <a:p>
            <a:r>
              <a:rPr lang="ja-JP" altLang="en-US" sz="1400" dirty="0"/>
              <a:t>業務報告のついでに、プライベートな一面や今の気分を書き添える。</a:t>
            </a:r>
          </a:p>
        </p:txBody>
      </p:sp>
      <p:sp>
        <p:nvSpPr>
          <p:cNvPr id="26" name="Freeform 25">
            <a:extLst>
              <a:ext uri="{FF2B5EF4-FFF2-40B4-BE49-F238E27FC236}">
                <a16:creationId xmlns:a16="http://schemas.microsoft.com/office/drawing/2014/main" id="{A36D5EB0-D7E8-40AC-AA9B-1BC48680F6F4}"/>
              </a:ext>
            </a:extLst>
          </p:cNvPr>
          <p:cNvSpPr/>
          <p:nvPr/>
        </p:nvSpPr>
        <p:spPr>
          <a:xfrm>
            <a:off x="4898840" y="4530618"/>
            <a:ext cx="2514013" cy="1515228"/>
          </a:xfrm>
          <a:custGeom>
            <a:avLst/>
            <a:gdLst/>
            <a:ahLst/>
            <a:cxnLst/>
            <a:rect l="l" t="t" r="r" b="b"/>
            <a:pathLst>
              <a:path w="993190" h="742692">
                <a:moveTo>
                  <a:pt x="104703" y="0"/>
                </a:moveTo>
                <a:lnTo>
                  <a:pt x="888487" y="0"/>
                </a:lnTo>
                <a:cubicBezTo>
                  <a:pt x="946313" y="0"/>
                  <a:pt x="993190" y="46877"/>
                  <a:pt x="993190" y="104703"/>
                </a:cubicBezTo>
                <a:lnTo>
                  <a:pt x="993190" y="637988"/>
                </a:lnTo>
                <a:cubicBezTo>
                  <a:pt x="993190" y="695814"/>
                  <a:pt x="946313" y="742692"/>
                  <a:pt x="888487" y="742692"/>
                </a:cubicBezTo>
                <a:lnTo>
                  <a:pt x="104703" y="742692"/>
                </a:lnTo>
                <a:cubicBezTo>
                  <a:pt x="46877" y="742692"/>
                  <a:pt x="0" y="695814"/>
                  <a:pt x="0" y="637988"/>
                </a:cubicBezTo>
                <a:lnTo>
                  <a:pt x="0" y="104703"/>
                </a:lnTo>
                <a:cubicBezTo>
                  <a:pt x="0" y="46877"/>
                  <a:pt x="46877" y="0"/>
                  <a:pt x="104703" y="0"/>
                </a:cubicBezTo>
                <a:close/>
              </a:path>
            </a:pathLst>
          </a:custGeom>
          <a:solidFill>
            <a:srgbClr val="F1F1F1"/>
          </a:solidFill>
          <a:ln w="9525" cap="rnd">
            <a:solidFill>
              <a:srgbClr val="000000"/>
            </a:solidFill>
            <a:prstDash val="solid"/>
            <a:round/>
          </a:ln>
        </p:spPr>
        <p:txBody>
          <a:bodyPr lIns="180000" rIns="180000" anchor="ctr" anchorCtr="0"/>
          <a:lstStyle/>
          <a:p>
            <a:r>
              <a:rPr lang="ja-JP" altLang="en-US" sz="1400" b="1" dirty="0"/>
              <a:t>「読むだけ。」</a:t>
            </a:r>
            <a:endParaRPr lang="ja-JP" altLang="en-US" sz="1400" dirty="0"/>
          </a:p>
          <a:p>
            <a:r>
              <a:rPr lang="ja-JP" altLang="en-US" sz="1400" dirty="0"/>
              <a:t>特別なことはせず、ただ読んで、「○○さんもそんなことするんだ」などと知るだけ。</a:t>
            </a:r>
          </a:p>
        </p:txBody>
      </p:sp>
      <p:sp>
        <p:nvSpPr>
          <p:cNvPr id="27" name="Freeform 28">
            <a:extLst>
              <a:ext uri="{FF2B5EF4-FFF2-40B4-BE49-F238E27FC236}">
                <a16:creationId xmlns:a16="http://schemas.microsoft.com/office/drawing/2014/main" id="{43AD0259-39F4-13F1-D2CC-A1FD7B7DF34E}"/>
              </a:ext>
            </a:extLst>
          </p:cNvPr>
          <p:cNvSpPr/>
          <p:nvPr/>
        </p:nvSpPr>
        <p:spPr>
          <a:xfrm>
            <a:off x="8035073" y="4530619"/>
            <a:ext cx="2514013" cy="1515228"/>
          </a:xfrm>
          <a:custGeom>
            <a:avLst/>
            <a:gdLst/>
            <a:ahLst/>
            <a:cxnLst/>
            <a:rect l="l" t="t" r="r" b="b"/>
            <a:pathLst>
              <a:path w="993190" h="742692">
                <a:moveTo>
                  <a:pt x="104703" y="0"/>
                </a:moveTo>
                <a:lnTo>
                  <a:pt x="888487" y="0"/>
                </a:lnTo>
                <a:cubicBezTo>
                  <a:pt x="946313" y="0"/>
                  <a:pt x="993190" y="46877"/>
                  <a:pt x="993190" y="104703"/>
                </a:cubicBezTo>
                <a:lnTo>
                  <a:pt x="993190" y="637988"/>
                </a:lnTo>
                <a:cubicBezTo>
                  <a:pt x="993190" y="695814"/>
                  <a:pt x="946313" y="742692"/>
                  <a:pt x="888487" y="742692"/>
                </a:cubicBezTo>
                <a:lnTo>
                  <a:pt x="104703" y="742692"/>
                </a:lnTo>
                <a:cubicBezTo>
                  <a:pt x="46877" y="742692"/>
                  <a:pt x="0" y="695814"/>
                  <a:pt x="0" y="637988"/>
                </a:cubicBezTo>
                <a:lnTo>
                  <a:pt x="0" y="104703"/>
                </a:lnTo>
                <a:cubicBezTo>
                  <a:pt x="0" y="46877"/>
                  <a:pt x="46877" y="0"/>
                  <a:pt x="104703" y="0"/>
                </a:cubicBezTo>
                <a:close/>
              </a:path>
            </a:pathLst>
          </a:custGeom>
          <a:solidFill>
            <a:srgbClr val="F1F1F1"/>
          </a:solidFill>
          <a:ln w="9525" cap="rnd">
            <a:solidFill>
              <a:srgbClr val="000000"/>
            </a:solidFill>
            <a:prstDash val="solid"/>
            <a:round/>
          </a:ln>
        </p:spPr>
        <p:txBody>
          <a:bodyPr lIns="180000" rIns="180000" anchor="ctr" anchorCtr="0"/>
          <a:lstStyle/>
          <a:p>
            <a:r>
              <a:rPr lang="ja-JP" altLang="en-US" sz="1400" b="1" dirty="0"/>
              <a:t>「知っているから、話しやすい。」</a:t>
            </a:r>
            <a:br>
              <a:rPr lang="ja-JP" altLang="en-US" sz="1400" dirty="0"/>
            </a:br>
            <a:r>
              <a:rPr lang="ja-JP" altLang="en-US" sz="1400" dirty="0"/>
              <a:t>日報で得た「相手の情報」が潤滑油になり、業務の相談もスムーズに始まる。</a:t>
            </a:r>
          </a:p>
        </p:txBody>
      </p:sp>
      <p:pic>
        <p:nvPicPr>
          <p:cNvPr id="8" name="図 7" descr="グラフィカル ユーザー インターフェイス, テキスト&#10;&#10;AI 生成コンテンツは誤りを含む可能性があります。">
            <a:extLst>
              <a:ext uri="{FF2B5EF4-FFF2-40B4-BE49-F238E27FC236}">
                <a16:creationId xmlns:a16="http://schemas.microsoft.com/office/drawing/2014/main" id="{B2286FD2-D685-6062-0951-0DA7633A850F}"/>
              </a:ext>
            </a:extLst>
          </p:cNvPr>
          <p:cNvPicPr>
            <a:picLocks noChangeAspect="1"/>
          </p:cNvPicPr>
          <p:nvPr/>
        </p:nvPicPr>
        <p:blipFill>
          <a:blip r:embed="rId2"/>
          <a:stretch>
            <a:fillRect/>
          </a:stretch>
        </p:blipFill>
        <p:spPr>
          <a:xfrm>
            <a:off x="1631785" y="2892341"/>
            <a:ext cx="2775660" cy="1515228"/>
          </a:xfrm>
          <a:prstGeom prst="rect">
            <a:avLst/>
          </a:prstGeom>
        </p:spPr>
      </p:pic>
      <p:pic>
        <p:nvPicPr>
          <p:cNvPr id="12" name="図 11" descr="電子機器, コンピュータ が含まれている画像&#10;&#10;AI 生成コンテンツは誤りを含む可能性があります。">
            <a:extLst>
              <a:ext uri="{FF2B5EF4-FFF2-40B4-BE49-F238E27FC236}">
                <a16:creationId xmlns:a16="http://schemas.microsoft.com/office/drawing/2014/main" id="{6303CE8D-81B6-0651-59FF-FF305C3C5D9C}"/>
              </a:ext>
            </a:extLst>
          </p:cNvPr>
          <p:cNvPicPr>
            <a:picLocks noChangeAspect="1"/>
          </p:cNvPicPr>
          <p:nvPr/>
        </p:nvPicPr>
        <p:blipFill>
          <a:blip r:embed="rId3"/>
          <a:stretch>
            <a:fillRect/>
          </a:stretch>
        </p:blipFill>
        <p:spPr>
          <a:xfrm>
            <a:off x="7904249" y="2892341"/>
            <a:ext cx="2775660" cy="1515228"/>
          </a:xfrm>
          <a:prstGeom prst="rect">
            <a:avLst/>
          </a:prstGeom>
        </p:spPr>
      </p:pic>
      <p:pic>
        <p:nvPicPr>
          <p:cNvPr id="10" name="図 9" descr="グラフィカル ユーザー インターフェイス&#10;&#10;AI 生成コンテンツは誤りを含む可能性があります。">
            <a:extLst>
              <a:ext uri="{FF2B5EF4-FFF2-40B4-BE49-F238E27FC236}">
                <a16:creationId xmlns:a16="http://schemas.microsoft.com/office/drawing/2014/main" id="{044131F1-B9C4-9004-3667-C33065436BBD}"/>
              </a:ext>
            </a:extLst>
          </p:cNvPr>
          <p:cNvPicPr>
            <a:picLocks noChangeAspect="1"/>
          </p:cNvPicPr>
          <p:nvPr/>
        </p:nvPicPr>
        <p:blipFill>
          <a:blip r:embed="rId4"/>
          <a:stretch>
            <a:fillRect/>
          </a:stretch>
        </p:blipFill>
        <p:spPr>
          <a:xfrm>
            <a:off x="4759997" y="2892340"/>
            <a:ext cx="2712639" cy="1480826"/>
          </a:xfrm>
          <a:prstGeom prst="rect">
            <a:avLst/>
          </a:prstGeom>
        </p:spPr>
      </p:pic>
    </p:spTree>
    <p:extLst>
      <p:ext uri="{BB962C8B-B14F-4D97-AF65-F5344CB8AC3E}">
        <p14:creationId xmlns:p14="http://schemas.microsoft.com/office/powerpoint/2010/main" val="739442658"/>
      </p:ext>
    </p:extLst>
  </p:cSld>
  <p:clrMapOvr>
    <a:masterClrMapping/>
  </p:clrMapOvr>
</p:sld>
</file>

<file path=ppt/theme/theme1.xml><?xml version="1.0" encoding="utf-8"?>
<a:theme xmlns:a="http://schemas.openxmlformats.org/drawingml/2006/main" name="レトロスペクト">
  <a:themeElements>
    <a:clrScheme name="レトロスペクト">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レトロスペク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TotalTime>
  <Words>793</Words>
  <Application>Microsoft Office PowerPoint</Application>
  <PresentationFormat>ワイド画面</PresentationFormat>
  <Paragraphs>69</Paragraphs>
  <Slides>8</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8</vt:i4>
      </vt:variant>
    </vt:vector>
  </HeadingPairs>
  <TitlesOfParts>
    <vt:vector size="14" baseType="lpstr">
      <vt:lpstr>HGP創英角ﾎﾟｯﾌﾟ体</vt:lpstr>
      <vt:lpstr>ＭＳ ゴシック</vt:lpstr>
      <vt:lpstr>Arial</vt:lpstr>
      <vt:lpstr>Calibri</vt:lpstr>
      <vt:lpstr>Calibri Light</vt:lpstr>
      <vt:lpstr>レトロスペクト</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g2442102/渡邉 諒</dc:creator>
  <cp:lastModifiedBy>g2442102/渡邉 諒</cp:lastModifiedBy>
  <cp:revision>16</cp:revision>
  <dcterms:created xsi:type="dcterms:W3CDTF">2025-12-19T01:33:25Z</dcterms:created>
  <dcterms:modified xsi:type="dcterms:W3CDTF">2026-01-05T09:17:14Z</dcterms:modified>
</cp:coreProperties>
</file>

<file path=docProps/thumbnail.jpeg>
</file>